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31" autoAdjust="0"/>
    <p:restoredTop sz="94700" autoAdjust="0"/>
  </p:normalViewPr>
  <p:slideViewPr>
    <p:cSldViewPr>
      <p:cViewPr>
        <p:scale>
          <a:sx n="91" d="100"/>
          <a:sy n="91" d="100"/>
        </p:scale>
        <p:origin x="-1012" y="240"/>
      </p:cViewPr>
      <p:guideLst>
        <p:guide orient="horz" pos="2160"/>
        <p:guide pos="2880"/>
      </p:guideLst>
    </p:cSldViewPr>
  </p:slideViewPr>
  <p:outlineViewPr>
    <p:cViewPr>
      <p:scale>
        <a:sx n="33" d="100"/>
        <a:sy n="33" d="100"/>
      </p:scale>
      <p:origin x="48" y="4440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9EEDCBD3-85BD-4D15-BAAD-AC2D37DA5FDF}" type="datetimeFigureOut">
              <a:rPr lang="ru-RU"/>
              <a:pPr>
                <a:defRPr/>
              </a:pPr>
              <a:t>23.03.2014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32F0511-8F34-4E98-8F82-F27D86F5B93A}"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1611EE9-A3C7-4582-83B8-0DEBE67D2DD5}" type="datetimeFigureOut">
              <a:rPr lang="ru-RU"/>
              <a:pPr>
                <a:defRPr/>
              </a:pPr>
              <a:t>23.03.2014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618B486-578E-4CA5-A1B6-E1642AF8EB98}"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50108EC-487E-4D79-BB9A-D0BDD35F63FF}" type="datetimeFigureOut">
              <a:rPr lang="ru-RU"/>
              <a:pPr>
                <a:defRPr/>
              </a:pPr>
              <a:t>23.03.2014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BFA93CB-7066-4758-952C-C60A740EBE2A}"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E18BCC1A-DC29-4476-BDD0-F1D93801533A}" type="datetimeFigureOut">
              <a:rPr lang="ru-RU"/>
              <a:pPr>
                <a:defRPr/>
              </a:pPr>
              <a:t>23.03.2014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43198C5-C861-4950-8DEE-95904D6C123B}"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CFA3C60-8F7C-4058-A40E-AE099F713F14}" type="datetimeFigureOut">
              <a:rPr lang="ru-RU"/>
              <a:pPr>
                <a:defRPr/>
              </a:pPr>
              <a:t>23.03.2014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5B47148-E3B2-45E3-984D-9E388A90F3C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4E603BBC-954E-4FDF-8145-EC634D7E32CA}" type="datetimeFigureOut">
              <a:rPr lang="ru-RU"/>
              <a:pPr>
                <a:defRPr/>
              </a:pPr>
              <a:t>23.03.2014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D6AC362-50B9-4B47-A255-88B68CB1B6F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9C03DB76-DCFF-405E-8815-153CE06C61BF}" type="datetimeFigureOut">
              <a:rPr lang="ru-RU"/>
              <a:pPr>
                <a:defRPr/>
              </a:pPr>
              <a:t>23.03.2014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3E8432D6-DAED-4B31-9CC7-0E2823669490}"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E8AE12D1-BC08-4894-96DA-DF3625E94A8F}" type="datetimeFigureOut">
              <a:rPr lang="ru-RU"/>
              <a:pPr>
                <a:defRPr/>
              </a:pPr>
              <a:t>23.03.2014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CE5F634D-3EE4-47B8-8FF5-C8B60905DAFF}"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B59FF719-21A3-43F6-89FB-AB2A08F6F76B}" type="datetimeFigureOut">
              <a:rPr lang="ru-RU"/>
              <a:pPr>
                <a:defRPr/>
              </a:pPr>
              <a:t>23.03.2014</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6545F17-93DD-457C-9E76-B92E92FCB8BD}"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E675FB1D-EE17-4AC7-A9D6-EC43E328CEE7}" type="datetimeFigureOut">
              <a:rPr lang="ru-RU"/>
              <a:pPr>
                <a:defRPr/>
              </a:pPr>
              <a:t>23.03.2014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DF01459-9325-41D4-836E-25B4E41D329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E6F2C178-BFCC-44F9-93B5-82BAD33E6C59}" type="datetimeFigureOut">
              <a:rPr lang="ru-RU"/>
              <a:pPr>
                <a:defRPr/>
              </a:pPr>
              <a:t>23.03.2014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844641C-2F74-4AF8-9D31-CC4EB52CD5EC}"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ADDD33D-17E3-498B-BBE3-FA8292A7FB1F}" type="datetimeFigureOut">
              <a:rPr lang="ru-RU"/>
              <a:pPr>
                <a:defRPr/>
              </a:pPr>
              <a:t>23.03.2014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FDEF715-A3BA-4456-B0B8-351178097538}"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ctrTitle"/>
          </p:nvPr>
        </p:nvSpPr>
        <p:spPr>
          <a:xfrm>
            <a:off x="684213" y="404813"/>
            <a:ext cx="7772400" cy="1470025"/>
          </a:xfrm>
        </p:spPr>
        <p:txBody>
          <a:bodyPr/>
          <a:lstStyle/>
          <a:p>
            <a:pPr eaLnBrk="1" hangingPunct="1"/>
            <a:r>
              <a:rPr lang="ru-RU" smtClean="0">
                <a:latin typeface="Arial Unicode MS" pitchFamily="34" charset="-128"/>
              </a:rPr>
              <a:t>Тема лекции:</a:t>
            </a:r>
          </a:p>
        </p:txBody>
      </p:sp>
      <p:sp>
        <p:nvSpPr>
          <p:cNvPr id="13314" name="Подзаголовок 2"/>
          <p:cNvSpPr>
            <a:spLocks noGrp="1"/>
          </p:cNvSpPr>
          <p:nvPr>
            <p:ph type="subTitle" idx="1"/>
          </p:nvPr>
        </p:nvSpPr>
        <p:spPr>
          <a:xfrm>
            <a:off x="395288" y="2205038"/>
            <a:ext cx="8353425" cy="1752600"/>
          </a:xfrm>
        </p:spPr>
        <p:txBody>
          <a:bodyPr/>
          <a:lstStyle/>
          <a:p>
            <a:pPr eaLnBrk="1" hangingPunct="1"/>
            <a:r>
              <a:rPr lang="ru-RU" sz="6000" smtClean="0">
                <a:solidFill>
                  <a:srgbClr val="FF0000"/>
                </a:solidFill>
              </a:rPr>
              <a:t>Использование электронного шаблона составления номенклатуры дел</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Содержимое 2"/>
          <p:cNvSpPr>
            <a:spLocks noGrp="1"/>
          </p:cNvSpPr>
          <p:nvPr>
            <p:ph idx="1"/>
          </p:nvPr>
        </p:nvSpPr>
        <p:spPr>
          <a:xfrm>
            <a:off x="250825" y="1125538"/>
            <a:ext cx="8497888" cy="5472112"/>
          </a:xfrm>
        </p:spPr>
        <p:txBody>
          <a:bodyPr/>
          <a:lstStyle/>
          <a:p>
            <a:pPr eaLnBrk="1" hangingPunct="1"/>
            <a:r>
              <a:rPr lang="kk-KZ" sz="1100" b="1" smtClean="0"/>
              <a:t>Зерттеушілермен жұмыс және ақпараттық технологиялар секторының істер номенклатурасына</a:t>
            </a:r>
            <a:br>
              <a:rPr lang="kk-KZ" sz="1100" b="1" smtClean="0"/>
            </a:br>
            <a:r>
              <a:rPr lang="kk-KZ" sz="1100" b="1" smtClean="0"/>
              <a:t>ұсыныс</a:t>
            </a:r>
            <a:endParaRPr lang="ru-RU" sz="1100" smtClean="0"/>
          </a:p>
          <a:p>
            <a:pPr eaLnBrk="1" hangingPunct="1"/>
            <a:r>
              <a:rPr lang="kk-KZ" sz="1100" smtClean="0"/>
              <a:t> </a:t>
            </a:r>
            <a:endParaRPr lang="ru-RU" sz="1100" smtClean="0"/>
          </a:p>
          <a:p>
            <a:pPr eaLnBrk="1" hangingPunct="1">
              <a:buFont typeface="Arial" charset="0"/>
              <a:buNone/>
            </a:pPr>
            <a:r>
              <a:rPr lang="kk-KZ" sz="1100" smtClean="0"/>
              <a:t>Оқу залы пайдаланушыларының құжаттары (сауалнамалар, талаптар, тапсырыстар, құжат көшірмелері және т.б.)</a:t>
            </a:r>
            <a:endParaRPr lang="ru-RU" sz="1100" smtClean="0"/>
          </a:p>
          <a:p>
            <a:pPr eaLnBrk="1" hangingPunct="1">
              <a:buFont typeface="Arial" charset="0"/>
              <a:buNone/>
            </a:pPr>
            <a:r>
              <a:rPr lang="kk-KZ" sz="1100" smtClean="0"/>
              <a:t>Оқу залы пайдаланушыларының пікірлері мен ұсыныстар кітабы</a:t>
            </a:r>
            <a:endParaRPr lang="ru-RU" sz="1100" smtClean="0"/>
          </a:p>
          <a:p>
            <a:pPr eaLnBrk="1" hangingPunct="1">
              <a:buFont typeface="Arial" charset="0"/>
              <a:buNone/>
            </a:pPr>
            <a:r>
              <a:rPr lang="kk-KZ" sz="1100" smtClean="0"/>
              <a:t>Оқу залына келушілердің есебін жүргізу журналы</a:t>
            </a:r>
            <a:endParaRPr lang="ru-RU" sz="1100" smtClean="0"/>
          </a:p>
          <a:p>
            <a:pPr eaLnBrk="1" hangingPunct="1">
              <a:buFont typeface="Arial" charset="0"/>
              <a:buNone/>
            </a:pPr>
            <a:r>
              <a:rPr lang="kk-KZ" sz="1100" smtClean="0"/>
              <a:t>Пайдаланушыларға берілген және қайтарылған тізімдемелердің есебін жүргізу журналы</a:t>
            </a:r>
            <a:endParaRPr lang="ru-RU" sz="1100" smtClean="0"/>
          </a:p>
          <a:p>
            <a:pPr eaLnBrk="1" hangingPunct="1">
              <a:buFont typeface="Arial" charset="0"/>
              <a:buNone/>
            </a:pPr>
            <a:r>
              <a:rPr lang="kk-KZ" sz="1100" smtClean="0"/>
              <a:t>Пайдаланушыларға берілген және қайтарылған істердің есебін жүргізу журналы</a:t>
            </a:r>
            <a:endParaRPr lang="ru-RU" sz="1100" smtClean="0"/>
          </a:p>
          <a:p>
            <a:pPr eaLnBrk="1" hangingPunct="1">
              <a:buFont typeface="Arial" charset="0"/>
              <a:buNone/>
            </a:pPr>
            <a:r>
              <a:rPr lang="kk-KZ" sz="1100" smtClean="0"/>
              <a:t>Оқу залында мұрағаттық құжаттардың көшірмелеу-көбейту жұмыстарына тапсырыстың есебін жүргізу журналы</a:t>
            </a:r>
            <a:endParaRPr lang="ru-RU" sz="1100" smtClean="0"/>
          </a:p>
          <a:p>
            <a:pPr eaLnBrk="1" hangingPunct="1">
              <a:buFont typeface="Arial" charset="0"/>
              <a:buNone/>
            </a:pPr>
            <a:r>
              <a:rPr lang="kk-KZ" sz="1100" smtClean="0"/>
              <a:t>Оқу залындағы газеттер, журналдар, кітаптар және тағы басқа материалдардың есебін жүргізу журналы</a:t>
            </a:r>
            <a:endParaRPr lang="ru-RU" sz="1100" smtClean="0"/>
          </a:p>
          <a:p>
            <a:pPr eaLnBrk="1" hangingPunct="1">
              <a:buFont typeface="Arial" charset="0"/>
              <a:buNone/>
            </a:pPr>
            <a:r>
              <a:rPr lang="kk-KZ" sz="1100" smtClean="0"/>
              <a:t>Зерттеулердің тақырыптамаларын есепке алу кәртішкелері</a:t>
            </a:r>
            <a:endParaRPr lang="ru-RU" sz="1100" smtClean="0"/>
          </a:p>
          <a:p>
            <a:pPr eaLnBrk="1" hangingPunct="1">
              <a:buFont typeface="Arial" charset="0"/>
              <a:buNone/>
            </a:pPr>
            <a:r>
              <a:rPr lang="kk-KZ" sz="1100" smtClean="0"/>
              <a:t>Wtb-site (Веб-беттерді) әзірлеу және қолдау бойынша құжаттар (ұйымның міндеттері, функциялары, құрылымы туралы мәліметтер, хат алмасулар) </a:t>
            </a:r>
            <a:endParaRPr lang="ru-RU" sz="1100" smtClean="0"/>
          </a:p>
          <a:p>
            <a:pPr eaLnBrk="1" hangingPunct="1">
              <a:buFont typeface="Arial" charset="0"/>
              <a:buNone/>
            </a:pPr>
            <a:r>
              <a:rPr lang="kk-KZ" sz="1100" smtClean="0"/>
              <a:t>Жұмыс орындарын ұйымдастырушылық техникамен жабдықтау туралы құжаттар (тапсырыстар, нарядтар, мәліметтер, хат алмасулар)</a:t>
            </a:r>
            <a:endParaRPr lang="ru-RU" sz="1100" smtClean="0"/>
          </a:p>
          <a:p>
            <a:pPr eaLnBrk="1" hangingPunct="1">
              <a:buFont typeface="Arial" charset="0"/>
              <a:buNone/>
            </a:pPr>
            <a:r>
              <a:rPr lang="kk-KZ" sz="1100" smtClean="0"/>
              <a:t>Сектордың негізгі қызметі бойынша хат алмасу</a:t>
            </a:r>
            <a:endParaRPr lang="ru-RU" sz="1100" smtClean="0"/>
          </a:p>
          <a:p>
            <a:pPr eaLnBrk="1" hangingPunct="1">
              <a:buFont typeface="Arial" charset="0"/>
              <a:buNone/>
            </a:pPr>
            <a:r>
              <a:rPr lang="kk-KZ" sz="1100" smtClean="0"/>
              <a:t>Сектор туралы ереже</a:t>
            </a:r>
            <a:endParaRPr lang="ru-RU" sz="1100" smtClean="0"/>
          </a:p>
          <a:p>
            <a:pPr eaLnBrk="1" hangingPunct="1">
              <a:buFont typeface="Arial" charset="0"/>
              <a:buNone/>
            </a:pPr>
            <a:r>
              <a:rPr lang="kk-KZ" sz="1100" smtClean="0"/>
              <a:t>Сектор қызметкерлерінің дербес деректері туралы жергілікті нормативтік актілері (лауазымдық нұсқаулықтары): 1) әзiрленген және бекітілген орны бойынша</a:t>
            </a:r>
            <a:endParaRPr lang="ru-RU" sz="1100" smtClean="0"/>
          </a:p>
          <a:p>
            <a:pPr eaLnBrk="1" hangingPunct="1">
              <a:buFont typeface="Arial" charset="0"/>
              <a:buNone/>
            </a:pPr>
            <a:r>
              <a:rPr lang="kk-KZ" sz="1100" smtClean="0"/>
              <a:t>Сектордың жылдық жұмыс жоспары</a:t>
            </a:r>
            <a:endParaRPr lang="ru-RU" sz="1100" smtClean="0"/>
          </a:p>
          <a:p>
            <a:pPr eaLnBrk="1" hangingPunct="1">
              <a:buFont typeface="Arial" charset="0"/>
              <a:buNone/>
            </a:pPr>
            <a:r>
              <a:rPr lang="kk-KZ" sz="1100" smtClean="0"/>
              <a:t>Сектор қызметкерлерінің жеке жоспарлары, сектордың айлық жұмыс жоспарлары</a:t>
            </a:r>
            <a:endParaRPr lang="ru-RU" sz="1100" smtClean="0"/>
          </a:p>
          <a:p>
            <a:pPr eaLnBrk="1" hangingPunct="1">
              <a:buFont typeface="Arial" charset="0"/>
              <a:buNone/>
            </a:pPr>
            <a:r>
              <a:rPr lang="kk-KZ" sz="1100" smtClean="0"/>
              <a:t>Сектордың жұмысы туралы жылдық есептер</a:t>
            </a:r>
            <a:endParaRPr lang="ru-RU" sz="1100" smtClean="0"/>
          </a:p>
          <a:p>
            <a:pPr eaLnBrk="1" hangingPunct="1">
              <a:buFont typeface="Arial" charset="0"/>
              <a:buNone/>
            </a:pPr>
            <a:r>
              <a:rPr lang="kk-KZ" sz="1100" smtClean="0"/>
              <a:t>Сектордың, сектор қызметкерлерінің айлық есептері </a:t>
            </a:r>
            <a:endParaRPr lang="ru-RU" sz="1100" smtClean="0"/>
          </a:p>
          <a:p>
            <a:pPr eaLnBrk="1" hangingPunct="1">
              <a:buFont typeface="Arial" charset="0"/>
              <a:buNone/>
            </a:pPr>
            <a:r>
              <a:rPr lang="kk-KZ" sz="1100" smtClean="0"/>
              <a:t>Сектордың негізгі қызметіне қатысты Қазақстан Республикасы Президентінің, Қазақстан Республикасы Парламентінің, Қазақстан Республикасы Үкіметінің, Қазақстан Республикасы министрліктерінің, Қазақстан Республикасы агенттіктерінің, ведомстволарының, жергілікті өкілді және атқарушы органдарының заңға тәуелді нормативтік құқықтық актілердің көшірмелері</a:t>
            </a:r>
            <a:endParaRPr lang="ru-RU" sz="1100" smtClean="0"/>
          </a:p>
          <a:p>
            <a:pPr eaLnBrk="1" hangingPunct="1">
              <a:buFont typeface="Arial" charset="0"/>
              <a:buNone/>
            </a:pPr>
            <a:r>
              <a:rPr lang="kk-KZ" sz="1100" smtClean="0"/>
              <a:t>  </a:t>
            </a:r>
            <a:endParaRPr lang="ru-RU" sz="1100" smtClean="0"/>
          </a:p>
          <a:p>
            <a:pPr eaLnBrk="1" hangingPunct="1">
              <a:buFont typeface="Arial" charset="0"/>
              <a:buNone/>
            </a:pPr>
            <a:r>
              <a:rPr lang="kk-KZ" sz="1100" b="1" smtClean="0"/>
              <a:t>Сектор меңгерушісі                                    А.Искакова</a:t>
            </a:r>
            <a:endParaRPr lang="ru-RU" sz="1100" smtClean="0"/>
          </a:p>
          <a:p>
            <a:pPr eaLnBrk="1" hangingPunct="1">
              <a:buFont typeface="Arial" charset="0"/>
              <a:buNone/>
            </a:pPr>
            <a:r>
              <a:rPr lang="kk-KZ" sz="1100" b="1" smtClean="0"/>
              <a:t>  13.09.2012 жыл</a:t>
            </a:r>
            <a:endParaRPr lang="ru-RU" sz="1100" smtClean="0"/>
          </a:p>
          <a:p>
            <a:pPr eaLnBrk="1" hangingPunct="1"/>
            <a:endParaRPr lang="ru-RU" sz="1100" smtClean="0"/>
          </a:p>
        </p:txBody>
      </p:sp>
      <p:sp>
        <p:nvSpPr>
          <p:cNvPr id="22530" name="TextBox 3"/>
          <p:cNvSpPr txBox="1">
            <a:spLocks noChangeArrowheads="1"/>
          </p:cNvSpPr>
          <p:nvPr/>
        </p:nvSpPr>
        <p:spPr bwMode="auto">
          <a:xfrm>
            <a:off x="323850" y="476250"/>
            <a:ext cx="8640763" cy="523875"/>
          </a:xfrm>
          <a:prstGeom prst="rect">
            <a:avLst/>
          </a:prstGeom>
          <a:noFill/>
          <a:ln w="9525">
            <a:noFill/>
            <a:miter lim="800000"/>
            <a:headEnd/>
            <a:tailEnd/>
          </a:ln>
        </p:spPr>
        <p:txBody>
          <a:bodyPr>
            <a:spAutoFit/>
          </a:bodyPr>
          <a:lstStyle/>
          <a:p>
            <a:pPr algn="ctr"/>
            <a:r>
              <a:rPr lang="ru-RU" sz="2800">
                <a:solidFill>
                  <a:srgbClr val="FF0000"/>
                </a:solidFill>
                <a:latin typeface="Calibri" pitchFamily="34" charset="0"/>
              </a:rPr>
              <a:t>Предложения от отделов по номенклатуре</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1"/>
          <p:cNvSpPr>
            <a:spLocks noGrp="1"/>
          </p:cNvSpPr>
          <p:nvPr>
            <p:ph type="ctrTitle"/>
          </p:nvPr>
        </p:nvSpPr>
        <p:spPr>
          <a:xfrm>
            <a:off x="250825" y="115888"/>
            <a:ext cx="8785225" cy="649287"/>
          </a:xfrm>
        </p:spPr>
        <p:txBody>
          <a:bodyPr/>
          <a:lstStyle/>
          <a:p>
            <a:pPr eaLnBrk="1" hangingPunct="1"/>
            <a:r>
              <a:rPr lang="ru-RU" sz="2800" smtClean="0">
                <a:solidFill>
                  <a:srgbClr val="FF0000"/>
                </a:solidFill>
              </a:rPr>
              <a:t>Систематизация представленной номенклатуры отдела</a:t>
            </a:r>
          </a:p>
        </p:txBody>
      </p:sp>
      <p:sp>
        <p:nvSpPr>
          <p:cNvPr id="23554" name="Подзаголовок 2"/>
          <p:cNvSpPr>
            <a:spLocks noGrp="1"/>
          </p:cNvSpPr>
          <p:nvPr>
            <p:ph type="subTitle" idx="1"/>
          </p:nvPr>
        </p:nvSpPr>
        <p:spPr>
          <a:xfrm>
            <a:off x="179388" y="692150"/>
            <a:ext cx="8785225" cy="5905500"/>
          </a:xfrm>
        </p:spPr>
        <p:txBody>
          <a:bodyPr/>
          <a:lstStyle/>
          <a:p>
            <a:pPr algn="l" eaLnBrk="1" hangingPunct="1"/>
            <a:r>
              <a:rPr lang="kk-KZ" sz="1200" smtClean="0">
                <a:solidFill>
                  <a:srgbClr val="FF0000"/>
                </a:solidFill>
              </a:rPr>
              <a:t>11. </a:t>
            </a:r>
            <a:r>
              <a:rPr lang="kk-KZ" sz="1200" smtClean="0">
                <a:solidFill>
                  <a:schemeClr val="tx1"/>
                </a:solidFill>
              </a:rPr>
              <a:t>Оқу залы пайдаланушыларының құжаттары (сауалнамалар, талаптар, тапсырыстар, құжат көшірмелері және т.б.)</a:t>
            </a:r>
            <a:endParaRPr lang="ru-RU" sz="1200" smtClean="0">
              <a:solidFill>
                <a:schemeClr val="tx1"/>
              </a:solidFill>
            </a:endParaRPr>
          </a:p>
          <a:p>
            <a:pPr algn="l" eaLnBrk="1" hangingPunct="1"/>
            <a:r>
              <a:rPr lang="kk-KZ" sz="1200" smtClean="0">
                <a:solidFill>
                  <a:srgbClr val="FF0000"/>
                </a:solidFill>
              </a:rPr>
              <a:t>41</a:t>
            </a:r>
            <a:r>
              <a:rPr lang="kk-KZ" sz="1200" smtClean="0">
                <a:solidFill>
                  <a:schemeClr val="tx1"/>
                </a:solidFill>
              </a:rPr>
              <a:t>. Оқу залы пайдаланушыларының пікірлері мен ұсыныстар кітабы</a:t>
            </a:r>
            <a:endParaRPr lang="ru-RU" sz="1200" smtClean="0">
              <a:solidFill>
                <a:schemeClr val="tx1"/>
              </a:solidFill>
            </a:endParaRPr>
          </a:p>
          <a:p>
            <a:pPr algn="l" eaLnBrk="1" hangingPunct="1"/>
            <a:r>
              <a:rPr lang="kk-KZ" sz="1200" smtClean="0">
                <a:solidFill>
                  <a:srgbClr val="FF0000"/>
                </a:solidFill>
              </a:rPr>
              <a:t>42</a:t>
            </a:r>
            <a:r>
              <a:rPr lang="kk-KZ" sz="1200" smtClean="0">
                <a:solidFill>
                  <a:schemeClr val="tx1"/>
                </a:solidFill>
              </a:rPr>
              <a:t>. Оқу залына келушілердің есебін жүргізу журналы</a:t>
            </a:r>
            <a:endParaRPr lang="ru-RU" sz="1200" smtClean="0">
              <a:solidFill>
                <a:schemeClr val="tx1"/>
              </a:solidFill>
            </a:endParaRPr>
          </a:p>
          <a:p>
            <a:pPr algn="l" eaLnBrk="1" hangingPunct="1"/>
            <a:r>
              <a:rPr lang="kk-KZ" sz="1200" smtClean="0">
                <a:solidFill>
                  <a:srgbClr val="FF0000"/>
                </a:solidFill>
              </a:rPr>
              <a:t>43</a:t>
            </a:r>
            <a:r>
              <a:rPr lang="kk-KZ" sz="1200" smtClean="0">
                <a:solidFill>
                  <a:schemeClr val="tx1"/>
                </a:solidFill>
              </a:rPr>
              <a:t>. Пайдаланушыларға берілген және қайтарылған тізімдемелердің есебін жүргізу журналы</a:t>
            </a:r>
            <a:endParaRPr lang="ru-RU" sz="1200" smtClean="0">
              <a:solidFill>
                <a:schemeClr val="tx1"/>
              </a:solidFill>
            </a:endParaRPr>
          </a:p>
          <a:p>
            <a:pPr algn="l" eaLnBrk="1" hangingPunct="1"/>
            <a:r>
              <a:rPr lang="kk-KZ" sz="1200" smtClean="0">
                <a:solidFill>
                  <a:srgbClr val="FF0000"/>
                </a:solidFill>
              </a:rPr>
              <a:t>44</a:t>
            </a:r>
            <a:r>
              <a:rPr lang="kk-KZ" sz="1200" smtClean="0">
                <a:solidFill>
                  <a:schemeClr val="tx1"/>
                </a:solidFill>
              </a:rPr>
              <a:t>. Пайдаланушыларға берілген және қайтарылған істердің есебін жүргізу журналы</a:t>
            </a:r>
            <a:endParaRPr lang="ru-RU" sz="1200" smtClean="0">
              <a:solidFill>
                <a:schemeClr val="tx1"/>
              </a:solidFill>
            </a:endParaRPr>
          </a:p>
          <a:p>
            <a:pPr algn="l" eaLnBrk="1" hangingPunct="1"/>
            <a:r>
              <a:rPr lang="kk-KZ" sz="1200" smtClean="0">
                <a:solidFill>
                  <a:srgbClr val="FF0000"/>
                </a:solidFill>
              </a:rPr>
              <a:t>45</a:t>
            </a:r>
            <a:r>
              <a:rPr lang="kk-KZ" sz="1200" smtClean="0">
                <a:solidFill>
                  <a:schemeClr val="tx1"/>
                </a:solidFill>
              </a:rPr>
              <a:t>. Оқу залында мұрағаттық құжаттардың көшірмелеу-көбейту жұмыстарына тапсырыстың есебін жүргізу журналы</a:t>
            </a:r>
            <a:endParaRPr lang="ru-RU" sz="1200" smtClean="0">
              <a:solidFill>
                <a:schemeClr val="tx1"/>
              </a:solidFill>
            </a:endParaRPr>
          </a:p>
          <a:p>
            <a:pPr algn="l" eaLnBrk="1" hangingPunct="1"/>
            <a:r>
              <a:rPr lang="kk-KZ" sz="1200" smtClean="0">
                <a:solidFill>
                  <a:srgbClr val="FF0000"/>
                </a:solidFill>
              </a:rPr>
              <a:t>46</a:t>
            </a:r>
            <a:r>
              <a:rPr lang="kk-KZ" sz="1200" smtClean="0">
                <a:solidFill>
                  <a:schemeClr val="tx1"/>
                </a:solidFill>
              </a:rPr>
              <a:t>. Оқу залындағы газеттер, журналдар, кітаптар және тағы басқа материалдардың есебін жүргізу журналы</a:t>
            </a:r>
            <a:endParaRPr lang="ru-RU" sz="1200" smtClean="0">
              <a:solidFill>
                <a:schemeClr val="tx1"/>
              </a:solidFill>
            </a:endParaRPr>
          </a:p>
          <a:p>
            <a:pPr algn="l" eaLnBrk="1" hangingPunct="1"/>
            <a:r>
              <a:rPr lang="kk-KZ" sz="1200" smtClean="0">
                <a:solidFill>
                  <a:srgbClr val="FF0000"/>
                </a:solidFill>
              </a:rPr>
              <a:t>47</a:t>
            </a:r>
            <a:r>
              <a:rPr lang="kk-KZ" sz="1200" smtClean="0">
                <a:solidFill>
                  <a:schemeClr val="tx1"/>
                </a:solidFill>
              </a:rPr>
              <a:t>. Зерттеулердің тақырыптамаларын есепке алу кәртішкелері</a:t>
            </a:r>
            <a:endParaRPr lang="ru-RU" sz="1200" smtClean="0">
              <a:solidFill>
                <a:schemeClr val="tx1"/>
              </a:solidFill>
            </a:endParaRPr>
          </a:p>
          <a:p>
            <a:pPr algn="l" eaLnBrk="1" hangingPunct="1"/>
            <a:r>
              <a:rPr lang="kk-KZ" sz="1200" smtClean="0">
                <a:solidFill>
                  <a:srgbClr val="FF0000"/>
                </a:solidFill>
              </a:rPr>
              <a:t>10</a:t>
            </a:r>
            <a:r>
              <a:rPr lang="kk-KZ" sz="1200" smtClean="0">
                <a:solidFill>
                  <a:schemeClr val="tx1"/>
                </a:solidFill>
              </a:rPr>
              <a:t>. Wtb-site (Веб-беттерді) әзірлеу және қолдау бойынша құжаттар (ұйымның міндеттері, функциялары, құрылымы туралы мәліметтер, хат алмасулар) </a:t>
            </a:r>
            <a:endParaRPr lang="ru-RU" sz="1200" smtClean="0">
              <a:solidFill>
                <a:schemeClr val="tx1"/>
              </a:solidFill>
            </a:endParaRPr>
          </a:p>
          <a:p>
            <a:pPr algn="l" eaLnBrk="1" hangingPunct="1"/>
            <a:r>
              <a:rPr lang="kk-KZ" sz="1200" smtClean="0">
                <a:solidFill>
                  <a:schemeClr val="tx1"/>
                </a:solidFill>
              </a:rPr>
              <a:t> </a:t>
            </a:r>
            <a:r>
              <a:rPr lang="kk-KZ" sz="1200" smtClean="0">
                <a:solidFill>
                  <a:srgbClr val="FF0000"/>
                </a:solidFill>
              </a:rPr>
              <a:t>12</a:t>
            </a:r>
            <a:r>
              <a:rPr lang="kk-KZ" sz="1200" smtClean="0">
                <a:solidFill>
                  <a:schemeClr val="tx1"/>
                </a:solidFill>
              </a:rPr>
              <a:t>. Жұмыс орындарын ұйымдастырушылық техникамен жабдықтау туралы құжаттар (тапсырыстар, нарядтар, мәліметтер, хат алмасулар)</a:t>
            </a:r>
            <a:endParaRPr lang="ru-RU" sz="1200" smtClean="0">
              <a:solidFill>
                <a:schemeClr val="tx1"/>
              </a:solidFill>
            </a:endParaRPr>
          </a:p>
          <a:p>
            <a:pPr algn="l" eaLnBrk="1" hangingPunct="1"/>
            <a:r>
              <a:rPr lang="kk-KZ" sz="1200" smtClean="0">
                <a:solidFill>
                  <a:srgbClr val="FF0000"/>
                </a:solidFill>
              </a:rPr>
              <a:t>13</a:t>
            </a:r>
            <a:r>
              <a:rPr lang="kk-KZ" sz="1200" smtClean="0">
                <a:solidFill>
                  <a:schemeClr val="tx1"/>
                </a:solidFill>
              </a:rPr>
              <a:t>. Сектордың негізгі қызметі бойынша хат алмасу</a:t>
            </a:r>
            <a:endParaRPr lang="ru-RU" sz="1200" smtClean="0">
              <a:solidFill>
                <a:schemeClr val="tx1"/>
              </a:solidFill>
            </a:endParaRPr>
          </a:p>
          <a:p>
            <a:pPr algn="l" eaLnBrk="1" hangingPunct="1"/>
            <a:r>
              <a:rPr lang="kk-KZ" sz="1200" smtClean="0">
                <a:solidFill>
                  <a:srgbClr val="FF0000"/>
                </a:solidFill>
              </a:rPr>
              <a:t>3</a:t>
            </a:r>
            <a:r>
              <a:rPr lang="kk-KZ" sz="1200" smtClean="0">
                <a:solidFill>
                  <a:schemeClr val="tx1"/>
                </a:solidFill>
              </a:rPr>
              <a:t>. Сектор туралы ереже</a:t>
            </a:r>
            <a:endParaRPr lang="ru-RU" sz="1200" smtClean="0">
              <a:solidFill>
                <a:schemeClr val="tx1"/>
              </a:solidFill>
            </a:endParaRPr>
          </a:p>
          <a:p>
            <a:pPr algn="l" eaLnBrk="1" hangingPunct="1"/>
            <a:r>
              <a:rPr lang="kk-KZ" sz="1200" smtClean="0">
                <a:solidFill>
                  <a:srgbClr val="FF0000"/>
                </a:solidFill>
              </a:rPr>
              <a:t>4</a:t>
            </a:r>
            <a:r>
              <a:rPr lang="kk-KZ" sz="1200" smtClean="0">
                <a:solidFill>
                  <a:schemeClr val="tx1"/>
                </a:solidFill>
              </a:rPr>
              <a:t>. Сектор қызметкерлерінің дербес деректері туралы жергілікті нормативтік актілері (лауазымдық нұсқаулықтары): 1) әзiрленген және бекітілген орны бойынша</a:t>
            </a:r>
            <a:endParaRPr lang="ru-RU" sz="1200" smtClean="0">
              <a:solidFill>
                <a:schemeClr val="tx1"/>
              </a:solidFill>
            </a:endParaRPr>
          </a:p>
          <a:p>
            <a:pPr algn="l" eaLnBrk="1" hangingPunct="1"/>
            <a:r>
              <a:rPr lang="kk-KZ" sz="1200" smtClean="0">
                <a:solidFill>
                  <a:srgbClr val="FF0000"/>
                </a:solidFill>
              </a:rPr>
              <a:t>5</a:t>
            </a:r>
            <a:r>
              <a:rPr lang="kk-KZ" sz="1200" smtClean="0">
                <a:solidFill>
                  <a:schemeClr val="tx1"/>
                </a:solidFill>
              </a:rPr>
              <a:t>. Сектордың жылдық жұмыс жоспары</a:t>
            </a:r>
            <a:endParaRPr lang="ru-RU" sz="1200" smtClean="0">
              <a:solidFill>
                <a:schemeClr val="tx1"/>
              </a:solidFill>
            </a:endParaRPr>
          </a:p>
          <a:p>
            <a:pPr algn="l" eaLnBrk="1" hangingPunct="1"/>
            <a:r>
              <a:rPr lang="kk-KZ" sz="1200" smtClean="0">
                <a:solidFill>
                  <a:srgbClr val="FF0000"/>
                </a:solidFill>
              </a:rPr>
              <a:t>6</a:t>
            </a:r>
            <a:r>
              <a:rPr lang="kk-KZ" sz="1200" smtClean="0">
                <a:solidFill>
                  <a:schemeClr val="tx1"/>
                </a:solidFill>
              </a:rPr>
              <a:t>. Сектор қызметкерлерінің жеке жоспарлары, сектордың айлық жұмыс жоспарлары</a:t>
            </a:r>
            <a:endParaRPr lang="ru-RU" sz="1200" smtClean="0">
              <a:solidFill>
                <a:schemeClr val="tx1"/>
              </a:solidFill>
            </a:endParaRPr>
          </a:p>
          <a:p>
            <a:pPr algn="l" eaLnBrk="1" hangingPunct="1"/>
            <a:r>
              <a:rPr lang="kk-KZ" sz="1200" smtClean="0">
                <a:solidFill>
                  <a:srgbClr val="FF0000"/>
                </a:solidFill>
              </a:rPr>
              <a:t>7</a:t>
            </a:r>
            <a:r>
              <a:rPr lang="kk-KZ" sz="1200" smtClean="0">
                <a:solidFill>
                  <a:schemeClr val="tx1"/>
                </a:solidFill>
              </a:rPr>
              <a:t>. Сектордың жұмысы туралы жылдық есептер</a:t>
            </a:r>
            <a:endParaRPr lang="ru-RU" sz="1200" smtClean="0">
              <a:solidFill>
                <a:schemeClr val="tx1"/>
              </a:solidFill>
            </a:endParaRPr>
          </a:p>
          <a:p>
            <a:pPr algn="l" eaLnBrk="1" hangingPunct="1"/>
            <a:r>
              <a:rPr lang="kk-KZ" sz="1200" smtClean="0">
                <a:solidFill>
                  <a:srgbClr val="FF0000"/>
                </a:solidFill>
              </a:rPr>
              <a:t>8</a:t>
            </a:r>
            <a:r>
              <a:rPr lang="kk-KZ" sz="1200" smtClean="0">
                <a:solidFill>
                  <a:schemeClr val="tx1"/>
                </a:solidFill>
              </a:rPr>
              <a:t>. Сектордың, сектор қызметкерлерінің айлық есептері </a:t>
            </a:r>
            <a:endParaRPr lang="ru-RU" sz="1200" smtClean="0">
              <a:solidFill>
                <a:schemeClr val="tx1"/>
              </a:solidFill>
            </a:endParaRPr>
          </a:p>
          <a:p>
            <a:pPr algn="l" eaLnBrk="1" hangingPunct="1"/>
            <a:r>
              <a:rPr lang="kk-KZ" sz="1200" smtClean="0">
                <a:solidFill>
                  <a:srgbClr val="FF0000"/>
                </a:solidFill>
              </a:rPr>
              <a:t>1</a:t>
            </a:r>
            <a:r>
              <a:rPr lang="kk-KZ" sz="1200" smtClean="0">
                <a:solidFill>
                  <a:schemeClr val="tx1"/>
                </a:solidFill>
              </a:rPr>
              <a:t>. Сектордың негізгі қызметіне қатысты Қазақстан Республикасы Президентінің, Қазақстан Республикасы Парламентінің, Қазақстан Республикасы Үкіметінің, Қазақстан Республикасы министрліктерінің, Қазақстан Республикасы агенттіктерінің, ведомстволарының, жергілікті өкілді және атқарушы органдарының заңға тәуелді нормативтік құқықтық актілердің көшірмелері</a:t>
            </a:r>
            <a:endParaRPr lang="ru-RU" sz="1200" smtClean="0">
              <a:solidFill>
                <a:schemeClr val="tx1"/>
              </a:solidFill>
            </a:endParaRPr>
          </a:p>
          <a:p>
            <a:pPr algn="l" eaLnBrk="1" hangingPunct="1"/>
            <a:r>
              <a:rPr lang="kk-KZ" sz="1200" smtClean="0">
                <a:solidFill>
                  <a:srgbClr val="FF0000"/>
                </a:solidFill>
              </a:rPr>
              <a:t>2</a:t>
            </a:r>
            <a:r>
              <a:rPr lang="kk-KZ" sz="1200" smtClean="0">
                <a:solidFill>
                  <a:schemeClr val="tx1"/>
                </a:solidFill>
              </a:rPr>
              <a:t>. Мәлімет үшін жіберілген сектордың негізгі қызметіне қатысты мұрағат басшысының бұйрықтары, өкімдері (көшірмелері); оларға құжаттар (анықтамалар, жиынтық мәліметтер, ақпараттар, баяндамалық жазбалар және басқа құжаттар)</a:t>
            </a:r>
            <a:endParaRPr lang="ru-RU" sz="1200" smtClean="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a:xfrm>
            <a:off x="457200" y="274638"/>
            <a:ext cx="8229600" cy="490537"/>
          </a:xfrm>
        </p:spPr>
        <p:txBody>
          <a:bodyPr/>
          <a:lstStyle/>
          <a:p>
            <a:pPr eaLnBrk="1" hangingPunct="1"/>
            <a:r>
              <a:rPr lang="kk-KZ" sz="1800" b="1" smtClean="0">
                <a:solidFill>
                  <a:srgbClr val="FF0000"/>
                </a:solidFill>
              </a:rPr>
              <a:t>Поиск и внесение заголовков дел в разрезе структурных подразделений</a:t>
            </a:r>
            <a:endParaRPr lang="ru-RU" sz="1800" smtClean="0">
              <a:solidFill>
                <a:srgbClr val="FF0000"/>
              </a:solidFill>
            </a:endParaRPr>
          </a:p>
        </p:txBody>
      </p:sp>
      <p:sp>
        <p:nvSpPr>
          <p:cNvPr id="24578" name="Содержимое 2"/>
          <p:cNvSpPr>
            <a:spLocks noGrp="1"/>
          </p:cNvSpPr>
          <p:nvPr>
            <p:ph idx="1"/>
          </p:nvPr>
        </p:nvSpPr>
        <p:spPr>
          <a:xfrm>
            <a:off x="250825" y="765175"/>
            <a:ext cx="8642350" cy="5832475"/>
          </a:xfrm>
        </p:spPr>
        <p:txBody>
          <a:bodyPr/>
          <a:lstStyle/>
          <a:p>
            <a:pPr eaLnBrk="1" hangingPunct="1"/>
            <a:r>
              <a:rPr lang="kk-KZ" sz="2000" smtClean="0"/>
              <a:t>Переходите на вкладку «Рабочая». В ней Вы увидите следующую картинку (рис.4). Ширина столбцов и высота строк могут регулироваться Вами вручную.</a:t>
            </a:r>
            <a:endParaRPr lang="ru-RU" sz="2000" smtClean="0"/>
          </a:p>
          <a:p>
            <a:pPr eaLnBrk="1" hangingPunct="1"/>
            <a:r>
              <a:rPr lang="kk-KZ" sz="2000" smtClean="0"/>
              <a:t>Здесь предусмотрены: столбец С - «</a:t>
            </a:r>
            <a:r>
              <a:rPr lang="ru-RU" sz="2000" smtClean="0"/>
              <a:t>Наименование отделов</a:t>
            </a:r>
            <a:r>
              <a:rPr lang="kk-KZ" sz="2000" smtClean="0"/>
              <a:t>», столбец </a:t>
            </a:r>
            <a:r>
              <a:rPr lang="en-US" sz="2000" smtClean="0"/>
              <a:t>D</a:t>
            </a:r>
            <a:r>
              <a:rPr lang="ru-RU" sz="2000" smtClean="0"/>
              <a:t> - </a:t>
            </a:r>
            <a:r>
              <a:rPr lang="kk-KZ" sz="2000" smtClean="0"/>
              <a:t>«</a:t>
            </a:r>
            <a:r>
              <a:rPr lang="ru-RU" sz="2000" smtClean="0"/>
              <a:t>Разделы перечня</a:t>
            </a:r>
            <a:r>
              <a:rPr lang="kk-KZ" sz="2000" smtClean="0"/>
              <a:t>», столбец </a:t>
            </a:r>
            <a:r>
              <a:rPr lang="en-US" sz="2000" smtClean="0"/>
              <a:t>E</a:t>
            </a:r>
            <a:r>
              <a:rPr lang="kk-KZ" sz="2000" smtClean="0"/>
              <a:t> - «</a:t>
            </a:r>
            <a:r>
              <a:rPr lang="ru-RU" sz="2000" smtClean="0"/>
              <a:t>Сокращенный заголовок дела (тома, части)</a:t>
            </a:r>
            <a:r>
              <a:rPr lang="kk-KZ" sz="2000" smtClean="0"/>
              <a:t>» и столбец </a:t>
            </a:r>
            <a:r>
              <a:rPr lang="en-US" sz="2000" smtClean="0"/>
              <a:t>F</a:t>
            </a:r>
            <a:r>
              <a:rPr lang="kk-KZ" sz="2000" smtClean="0"/>
              <a:t> - «</a:t>
            </a:r>
            <a:r>
              <a:rPr lang="ru-RU" sz="2000" smtClean="0"/>
              <a:t>Отметка о переходящих делах</a:t>
            </a:r>
            <a:r>
              <a:rPr lang="kk-KZ" sz="2000" smtClean="0"/>
              <a:t>».</a:t>
            </a:r>
            <a:endParaRPr lang="ru-RU" sz="2000" smtClean="0"/>
          </a:p>
          <a:p>
            <a:pPr eaLnBrk="1" hangingPunct="1"/>
            <a:r>
              <a:rPr lang="kk-KZ" sz="2000" smtClean="0"/>
              <a:t> В этой вкладке происходит непосредственное внесение заголовков дел организации, представленных ко включению в номенклатуру дел всеми структурными подразделениями организации, указанных во вкладке «Структура».</a:t>
            </a:r>
            <a:endParaRPr lang="ru-RU" sz="2000" smtClean="0"/>
          </a:p>
          <a:p>
            <a:pPr eaLnBrk="1" hangingPunct="1"/>
            <a:r>
              <a:rPr lang="kk-KZ" sz="2000" smtClean="0"/>
              <a:t>Поставьте курсор в ячейку С2 (как на рис.4) и Вы увидите справа от ячейки знак раскрывающегося треугольника, нажмите на него. </a:t>
            </a:r>
            <a:endParaRPr lang="ru-RU" sz="20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0825" y="260350"/>
            <a:ext cx="8893175" cy="6408738"/>
          </a:xfrm>
        </p:spPr>
        <p:txBody>
          <a:bodyPr rtlCol="0">
            <a:normAutofit fontScale="92500" lnSpcReduction="10000"/>
          </a:bodyPr>
          <a:lstStyle/>
          <a:p>
            <a:pPr algn="l" eaLnBrk="1" fontAlgn="auto" hangingPunct="1">
              <a:spcAft>
                <a:spcPts val="0"/>
              </a:spcAft>
              <a:buFont typeface="Arial" pitchFamily="34" charset="0"/>
              <a:buNone/>
              <a:defRPr/>
            </a:pPr>
            <a:r>
              <a:rPr lang="kk-KZ" b="1" u="sng" dirty="0" smtClean="0">
                <a:solidFill>
                  <a:schemeClr val="tx1"/>
                </a:solidFill>
              </a:rPr>
              <a:t>Примечание:</a:t>
            </a:r>
            <a:r>
              <a:rPr lang="kk-KZ" dirty="0" smtClean="0">
                <a:solidFill>
                  <a:schemeClr val="tx1"/>
                </a:solidFill>
              </a:rPr>
              <a:t> Шаблон не позволяет вводить в ячейки листа никакие значения, кроме предлагаемых из списка. Поэтому, если Вам необходимо ввести наименование отдела, которого нет в предлагаемом списке, то Вам для этого нужно вернуться во вкладку «Структура» и внести в ней соответствующие изменения, только после этого во вкладке «Рабочая» шаблон будет отображать нужное Вам наименование отдела.</a:t>
            </a:r>
            <a:endParaRPr lang="ru-RU" sz="1600" dirty="0" smtClean="0">
              <a:solidFill>
                <a:schemeClr val="tx1"/>
              </a:solidFill>
            </a:endParaRPr>
          </a:p>
          <a:p>
            <a:pPr algn="l" eaLnBrk="1" fontAlgn="auto" hangingPunct="1">
              <a:spcAft>
                <a:spcPts val="0"/>
              </a:spcAft>
              <a:buFont typeface="Arial" pitchFamily="34" charset="0"/>
              <a:buNone/>
              <a:defRPr/>
            </a:pPr>
            <a:r>
              <a:rPr lang="kk-KZ" dirty="0" smtClean="0">
                <a:solidFill>
                  <a:schemeClr val="tx1"/>
                </a:solidFill>
              </a:rPr>
              <a:t> Далее нужно заполнить заголовки дел.</a:t>
            </a:r>
          </a:p>
          <a:p>
            <a:pPr algn="l" eaLnBrk="1" fontAlgn="auto" hangingPunct="1">
              <a:spcAft>
                <a:spcPts val="0"/>
              </a:spcAft>
              <a:buFont typeface="Arial" pitchFamily="34" charset="0"/>
              <a:buNone/>
              <a:defRPr/>
            </a:pPr>
            <a:r>
              <a:rPr lang="kk-KZ" dirty="0" smtClean="0">
                <a:solidFill>
                  <a:srgbClr val="FF0000"/>
                </a:solidFill>
              </a:rPr>
              <a:t>Существует два способа заполнения заголовков дел:</a:t>
            </a:r>
            <a:endParaRPr lang="ru-RU" sz="1600" dirty="0" smtClean="0">
              <a:solidFill>
                <a:srgbClr val="FF0000"/>
              </a:solidFill>
            </a:endParaRPr>
          </a:p>
          <a:p>
            <a:pPr lvl="1" algn="l" eaLnBrk="1" fontAlgn="auto" hangingPunct="1">
              <a:spcAft>
                <a:spcPts val="0"/>
              </a:spcAft>
              <a:buFont typeface="Arial" pitchFamily="34" charset="0"/>
              <a:buNone/>
              <a:defRPr/>
            </a:pPr>
            <a:r>
              <a:rPr lang="kk-KZ" dirty="0" smtClean="0">
                <a:solidFill>
                  <a:schemeClr val="tx1"/>
                </a:solidFill>
              </a:rPr>
              <a:t>1)поиск и выбор заголовков дел с помощью разделов типового перечня;</a:t>
            </a:r>
            <a:endParaRPr lang="ru-RU" sz="1400" dirty="0" smtClean="0">
              <a:solidFill>
                <a:schemeClr val="tx1"/>
              </a:solidFill>
            </a:endParaRPr>
          </a:p>
          <a:p>
            <a:pPr lvl="1" algn="l" eaLnBrk="1" fontAlgn="auto" hangingPunct="1">
              <a:spcAft>
                <a:spcPts val="0"/>
              </a:spcAft>
              <a:buFont typeface="Arial" pitchFamily="34" charset="0"/>
              <a:buNone/>
              <a:defRPr/>
            </a:pPr>
            <a:r>
              <a:rPr lang="kk-KZ" dirty="0" smtClean="0">
                <a:solidFill>
                  <a:schemeClr val="tx1"/>
                </a:solidFill>
              </a:rPr>
              <a:t>2)поиск и выбор заголовков дел с помощью автофильтрации типового перечня.</a:t>
            </a:r>
            <a:endParaRPr lang="ru-RU" sz="1400" dirty="0" smtClean="0">
              <a:solidFill>
                <a:schemeClr val="tx1"/>
              </a:solidFill>
            </a:endParaRPr>
          </a:p>
          <a:p>
            <a:pPr algn="l" eaLnBrk="1" fontAlgn="auto" hangingPunct="1">
              <a:spcAft>
                <a:spcPts val="0"/>
              </a:spcAft>
              <a:buFont typeface="Arial" pitchFamily="34" charset="0"/>
              <a:buNone/>
              <a:defRPr/>
            </a:pPr>
            <a:endParaRPr lang="ru-RU"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7512"/>
          </a:xfrm>
        </p:spPr>
        <p:txBody>
          <a:bodyPr rtlCol="0">
            <a:normAutofit fontScale="90000"/>
          </a:bodyPr>
          <a:lstStyle/>
          <a:p>
            <a:pPr eaLnBrk="1" fontAlgn="auto" hangingPunct="1">
              <a:spcAft>
                <a:spcPts val="0"/>
              </a:spcAft>
              <a:defRPr/>
            </a:pPr>
            <a:r>
              <a:rPr lang="ru-RU" dirty="0" smtClean="0">
                <a:solidFill>
                  <a:srgbClr val="FF0000"/>
                </a:solidFill>
              </a:rPr>
              <a:t>Способ  №1</a:t>
            </a:r>
            <a:endParaRPr lang="ru-RU" dirty="0">
              <a:solidFill>
                <a:srgbClr val="FF0000"/>
              </a:solidFill>
            </a:endParaRPr>
          </a:p>
        </p:txBody>
      </p:sp>
      <p:sp>
        <p:nvSpPr>
          <p:cNvPr id="26626" name="Содержимое 2"/>
          <p:cNvSpPr>
            <a:spLocks noGrp="1"/>
          </p:cNvSpPr>
          <p:nvPr>
            <p:ph idx="1"/>
          </p:nvPr>
        </p:nvSpPr>
        <p:spPr>
          <a:xfrm>
            <a:off x="323850" y="765175"/>
            <a:ext cx="8569325" cy="5759450"/>
          </a:xfrm>
        </p:spPr>
        <p:txBody>
          <a:bodyPr/>
          <a:lstStyle/>
          <a:p>
            <a:pPr eaLnBrk="1" hangingPunct="1"/>
            <a:r>
              <a:rPr lang="kk-KZ" sz="2000" b="1" u="sng" smtClean="0"/>
              <a:t>Способ №1:</a:t>
            </a:r>
            <a:endParaRPr lang="ru-RU" sz="2000" smtClean="0"/>
          </a:p>
          <a:p>
            <a:pPr eaLnBrk="1" hangingPunct="1"/>
            <a:r>
              <a:rPr lang="kk-KZ" sz="2000" smtClean="0"/>
              <a:t>После выбора наименования структурного подразделения на строчку ниже (в ячейке </a:t>
            </a:r>
            <a:r>
              <a:rPr lang="en-US" sz="2000" smtClean="0"/>
              <a:t>D</a:t>
            </a:r>
            <a:r>
              <a:rPr lang="kk-KZ" sz="2000" smtClean="0"/>
              <a:t>3 и ниже по этому столбцу) шаблон предлагает выбрать раздел типового перечня, к которому относится представленное структурным подразделением дело, а начиная с ячейки Е3 и ниже по столбцу – предлагает выбрать заголовок дела по типовому перечню, которе относится к выбранному Вами разделу перечня.</a:t>
            </a:r>
            <a:endParaRPr lang="ru-RU" sz="2000" smtClean="0"/>
          </a:p>
          <a:p>
            <a:pPr eaLnBrk="1" hangingPunct="1"/>
            <a:r>
              <a:rPr lang="kk-KZ" sz="2000" smtClean="0"/>
              <a:t>Поясним на примере (рис. 7 и 8): в данном случае общий отдел предлагает Вам внести в номенклатуру дел такое дело - «</a:t>
            </a:r>
            <a:r>
              <a:rPr lang="ru-RU" sz="2000" smtClean="0"/>
              <a:t>Законодательные акты Президента РК, Парламента Р</a:t>
            </a:r>
            <a:r>
              <a:rPr lang="kk-KZ" sz="2000" smtClean="0"/>
              <a:t>К</a:t>
            </a:r>
            <a:r>
              <a:rPr lang="ru-RU" sz="2000" smtClean="0"/>
              <a:t>, Сената Парламента Р</a:t>
            </a:r>
            <a:r>
              <a:rPr lang="kk-KZ" sz="2000" smtClean="0"/>
              <a:t>К</a:t>
            </a:r>
            <a:r>
              <a:rPr lang="ru-RU" sz="2000" smtClean="0"/>
              <a:t>, Мажилиса Парламента Р</a:t>
            </a:r>
            <a:r>
              <a:rPr lang="kk-KZ" sz="2000" smtClean="0"/>
              <a:t>К, принятые для руководства в работе».</a:t>
            </a:r>
            <a:endParaRPr lang="ru-RU" sz="2000" smtClean="0"/>
          </a:p>
          <a:p>
            <a:pPr eaLnBrk="1" hangingPunct="1"/>
            <a:r>
              <a:rPr lang="kk-KZ" sz="2000" smtClean="0"/>
              <a:t>По краткому содержанию дела Вы определяете раздел перечня, к которому теоритически может относится такое дело. Оно находится в «Распорядительных документах». Выбираете из раскрывающего списка «Раздел перечня» нужный Вам раздел, а в соседней ячейке по столбцу Е (ячейка Е3) выбираете из такого же раскрывающегося списка нужный Вам заголовок дела.</a:t>
            </a:r>
            <a:endParaRPr lang="ru-RU" sz="20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Содержимое 2"/>
          <p:cNvSpPr>
            <a:spLocks noGrp="1"/>
          </p:cNvSpPr>
          <p:nvPr>
            <p:ph idx="1"/>
          </p:nvPr>
        </p:nvSpPr>
        <p:spPr>
          <a:xfrm>
            <a:off x="250825" y="188913"/>
            <a:ext cx="8713788" cy="6480175"/>
          </a:xfrm>
        </p:spPr>
        <p:txBody>
          <a:bodyPr/>
          <a:lstStyle/>
          <a:p>
            <a:pPr eaLnBrk="1" hangingPunct="1"/>
            <a:r>
              <a:rPr lang="kk-KZ" smtClean="0"/>
              <a:t>В результате таких действий шаблон автоматически выполнит подстановку сроков хранения и номеров пунктов из Типового перечня, выполнит все необходимые вычисления и выдаст готовый к распечатке экземпляр номенклатуры дел организации. Ваша задача сводится к распределению заголовков дел по важности, поиску и внесению их в таблицу «Рабочая».</a:t>
            </a:r>
            <a:endParaRPr lang="ru-RU" smtClean="0"/>
          </a:p>
          <a:p>
            <a:pPr eaLnBrk="1" hangingPunct="1"/>
            <a:r>
              <a:rPr lang="kk-KZ" smtClean="0"/>
              <a:t>Если Вам необходимо удалить какие-либо ошибочно внесенные данные, выделите эти ячейки и нажмите </a:t>
            </a:r>
            <a:r>
              <a:rPr lang="en-US" smtClean="0"/>
              <a:t>Delete</a:t>
            </a:r>
            <a:r>
              <a:rPr lang="kk-KZ" smtClean="0"/>
              <a:t>.</a:t>
            </a:r>
            <a:endParaRPr lang="ru-RU" smtClean="0"/>
          </a:p>
          <a:p>
            <a:pPr eaLnBrk="1" hangingPunct="1">
              <a:buFont typeface="Arial" charset="0"/>
              <a:buNone/>
            </a:pPr>
            <a:endParaRPr lang="ru-RU"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1975"/>
          </a:xfrm>
        </p:spPr>
        <p:txBody>
          <a:bodyPr rtlCol="0">
            <a:normAutofit fontScale="90000"/>
          </a:bodyPr>
          <a:lstStyle/>
          <a:p>
            <a:pPr eaLnBrk="1" fontAlgn="auto" hangingPunct="1">
              <a:spcAft>
                <a:spcPts val="0"/>
              </a:spcAft>
              <a:defRPr/>
            </a:pPr>
            <a:r>
              <a:rPr lang="ru-RU" dirty="0" smtClean="0">
                <a:solidFill>
                  <a:srgbClr val="FF0000"/>
                </a:solidFill>
              </a:rPr>
              <a:t>Способ  </a:t>
            </a:r>
            <a:r>
              <a:rPr lang="kk-KZ" dirty="0" smtClean="0">
                <a:solidFill>
                  <a:srgbClr val="FF0000"/>
                </a:solidFill>
              </a:rPr>
              <a:t>№2</a:t>
            </a:r>
            <a:endParaRPr lang="ru-RU" dirty="0">
              <a:solidFill>
                <a:srgbClr val="FF0000"/>
              </a:solidFill>
            </a:endParaRPr>
          </a:p>
        </p:txBody>
      </p:sp>
      <p:sp>
        <p:nvSpPr>
          <p:cNvPr id="3" name="Содержимое 2"/>
          <p:cNvSpPr>
            <a:spLocks noGrp="1"/>
          </p:cNvSpPr>
          <p:nvPr>
            <p:ph idx="1"/>
          </p:nvPr>
        </p:nvSpPr>
        <p:spPr>
          <a:xfrm>
            <a:off x="323850" y="836613"/>
            <a:ext cx="8424863" cy="5688012"/>
          </a:xfrm>
        </p:spPr>
        <p:txBody>
          <a:bodyPr rtlCol="0">
            <a:normAutofit fontScale="62500" lnSpcReduction="20000"/>
          </a:bodyPr>
          <a:lstStyle/>
          <a:p>
            <a:pPr eaLnBrk="1" fontAlgn="auto" hangingPunct="1">
              <a:spcAft>
                <a:spcPts val="0"/>
              </a:spcAft>
              <a:buFont typeface="Arial" pitchFamily="34" charset="0"/>
              <a:buChar char="•"/>
              <a:defRPr/>
            </a:pPr>
            <a:r>
              <a:rPr lang="kk-KZ" dirty="0" smtClean="0"/>
              <a:t>Он заключается в использовании автоматического фильтра. Суть его в том, что нужный Вам заголовок дела Вы ищете не в разделах на вкладке «Рабочая», а автофильтре во вкладке «Типов переч», находите путем введения ключевых слов или цифр и копируете данные в столбец Е во вкладку «Рабочая».</a:t>
            </a:r>
            <a:endParaRPr lang="ru-RU" dirty="0" smtClean="0"/>
          </a:p>
          <a:p>
            <a:pPr eaLnBrk="1" fontAlgn="auto" hangingPunct="1">
              <a:spcAft>
                <a:spcPts val="0"/>
              </a:spcAft>
              <a:buFont typeface="Arial" pitchFamily="34" charset="0"/>
              <a:buChar char="•"/>
              <a:defRPr/>
            </a:pPr>
            <a:r>
              <a:rPr lang="kk-KZ" dirty="0" smtClean="0"/>
              <a:t>На примере это выглядит следующим образом:</a:t>
            </a:r>
            <a:endParaRPr lang="ru-RU" dirty="0" smtClean="0"/>
          </a:p>
          <a:p>
            <a:pPr eaLnBrk="1" fontAlgn="auto" hangingPunct="1">
              <a:spcAft>
                <a:spcPts val="0"/>
              </a:spcAft>
              <a:buFont typeface="Arial" pitchFamily="34" charset="0"/>
              <a:buChar char="•"/>
              <a:defRPr/>
            </a:pPr>
            <a:r>
              <a:rPr lang="kk-KZ" dirty="0" smtClean="0"/>
              <a:t>Переходите на вкладку «Типов переч». Во вкладке «Типов переч» все заголовки столбцов имеют значки треугольников с раскрывающимся списком, нажимая на эти значки можно находить по ключевым словам в каждом столбце нужные заголовки дел. На рис.11 показано для столбца А («Вид документа»).</a:t>
            </a:r>
            <a:endParaRPr lang="ru-RU" dirty="0" smtClean="0"/>
          </a:p>
          <a:p>
            <a:pPr eaLnBrk="1" fontAlgn="auto" hangingPunct="1">
              <a:spcAft>
                <a:spcPts val="0"/>
              </a:spcAft>
              <a:buFont typeface="Arial" pitchFamily="34" charset="0"/>
              <a:buChar char="•"/>
              <a:defRPr/>
            </a:pPr>
            <a:r>
              <a:rPr lang="kk-KZ" dirty="0" smtClean="0"/>
              <a:t>В предложенном списке необходимо выбрать «условие», в котором в поле «вид документа» нужно выбрать «содержит», а в поле правее от него набрать*искомый текст* , далее ОК. Можно задать и второй критерий для поиска в нижеследующих полях того же окна.</a:t>
            </a:r>
            <a:endParaRPr lang="ru-RU" dirty="0" smtClean="0"/>
          </a:p>
          <a:p>
            <a:pPr eaLnBrk="1" fontAlgn="auto" hangingPunct="1">
              <a:spcAft>
                <a:spcPts val="0"/>
              </a:spcAft>
              <a:buFont typeface="Arial" pitchFamily="34" charset="0"/>
              <a:buChar char="•"/>
              <a:defRPr/>
            </a:pPr>
            <a:r>
              <a:rPr lang="kk-KZ" dirty="0" smtClean="0"/>
              <a:t>В результате будут отфильтрованы на экран только те заголовки дел в перечне, в тексте заголовков которых содержатся (независимо в начале, середине или в конце заголовка дела) искомые слова «жилищ» </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Подзаголовок 2"/>
          <p:cNvSpPr>
            <a:spLocks noGrp="1"/>
          </p:cNvSpPr>
          <p:nvPr>
            <p:ph type="subTitle" idx="1"/>
          </p:nvPr>
        </p:nvSpPr>
        <p:spPr>
          <a:xfrm>
            <a:off x="179388" y="333375"/>
            <a:ext cx="8785225" cy="6264275"/>
          </a:xfrm>
        </p:spPr>
        <p:txBody>
          <a:bodyPr/>
          <a:lstStyle/>
          <a:p>
            <a:pPr algn="l" eaLnBrk="1" hangingPunct="1"/>
            <a:r>
              <a:rPr lang="kk-KZ" sz="1700" smtClean="0">
                <a:solidFill>
                  <a:schemeClr val="tx1"/>
                </a:solidFill>
              </a:rPr>
              <a:t>Если нужно снова отобразить все записи в столбце, то опять раскрываете список и выбираете «все», все записи в перечне снова отобразятся полностью.</a:t>
            </a:r>
          </a:p>
          <a:p>
            <a:pPr algn="l" eaLnBrk="1" hangingPunct="1"/>
            <a:endParaRPr lang="ru-RU" sz="1700" smtClean="0">
              <a:solidFill>
                <a:schemeClr val="tx1"/>
              </a:solidFill>
            </a:endParaRPr>
          </a:p>
          <a:p>
            <a:pPr algn="l" eaLnBrk="1" hangingPunct="1"/>
            <a:r>
              <a:rPr lang="kk-KZ" sz="1700" smtClean="0">
                <a:solidFill>
                  <a:schemeClr val="tx1"/>
                </a:solidFill>
              </a:rPr>
              <a:t>Если в отфильтрованном списке Вы нашли тот заголовок дела, который искали, то выделите ячейку, содержащую нужный заголовок дела, нажмите правую кнопку мыши и выберите «копировать», затем перейдите на вкладку «рабочая»,  выделите ячейку в столбце Е, где вы хотите вставить заголовок дела и, нажав на правую кнопку, выберите «вставить”.</a:t>
            </a:r>
          </a:p>
          <a:p>
            <a:pPr algn="l" eaLnBrk="1" hangingPunct="1"/>
            <a:endParaRPr lang="ru-RU" sz="1700" smtClean="0">
              <a:solidFill>
                <a:schemeClr val="tx1"/>
              </a:solidFill>
            </a:endParaRPr>
          </a:p>
          <a:p>
            <a:pPr algn="l" eaLnBrk="1" hangingPunct="1"/>
            <a:r>
              <a:rPr lang="kk-KZ" sz="1700" smtClean="0">
                <a:solidFill>
                  <a:schemeClr val="tx1"/>
                </a:solidFill>
              </a:rPr>
              <a:t>Таблица будет выглядеть примерно как на рис.</a:t>
            </a:r>
            <a:endParaRPr lang="ru-RU" sz="1700" smtClean="0">
              <a:solidFill>
                <a:schemeClr val="tx1"/>
              </a:solidFill>
            </a:endParaRPr>
          </a:p>
          <a:p>
            <a:pPr algn="l" eaLnBrk="1" hangingPunct="1"/>
            <a:r>
              <a:rPr lang="kk-KZ" sz="1700" smtClean="0">
                <a:solidFill>
                  <a:schemeClr val="tx1"/>
                </a:solidFill>
              </a:rPr>
              <a:t>При таком способе отпадает необходимость заполнять столбец «Разделы перечня» в столбце </a:t>
            </a:r>
            <a:r>
              <a:rPr lang="en-US" sz="1700" smtClean="0">
                <a:solidFill>
                  <a:schemeClr val="tx1"/>
                </a:solidFill>
              </a:rPr>
              <a:t>D</a:t>
            </a:r>
            <a:r>
              <a:rPr lang="kk-KZ" sz="1700" smtClean="0">
                <a:solidFill>
                  <a:schemeClr val="tx1"/>
                </a:solidFill>
              </a:rPr>
              <a:t> на вкладке «Рабочая».</a:t>
            </a:r>
          </a:p>
          <a:p>
            <a:pPr algn="l" eaLnBrk="1" hangingPunct="1"/>
            <a:endParaRPr lang="ru-RU" sz="1700" smtClean="0">
              <a:solidFill>
                <a:schemeClr val="tx1"/>
              </a:solidFill>
            </a:endParaRPr>
          </a:p>
          <a:p>
            <a:pPr algn="l" eaLnBrk="1" hangingPunct="1"/>
            <a:r>
              <a:rPr lang="kk-KZ" sz="1700" smtClean="0">
                <a:solidFill>
                  <a:schemeClr val="tx1"/>
                </a:solidFill>
              </a:rPr>
              <a:t>При необходимости в столбце </a:t>
            </a:r>
            <a:r>
              <a:rPr lang="en-US" sz="1700" smtClean="0">
                <a:solidFill>
                  <a:schemeClr val="tx1"/>
                </a:solidFill>
              </a:rPr>
              <a:t>F</a:t>
            </a:r>
            <a:r>
              <a:rPr lang="kk-KZ" sz="1700" smtClean="0">
                <a:solidFill>
                  <a:schemeClr val="tx1"/>
                </a:solidFill>
              </a:rPr>
              <a:t> нужно из раскрывающего списка выбрать отметку «переходящее» для тех заголовков дел, которые являются переходящими с прошлого года.</a:t>
            </a:r>
          </a:p>
          <a:p>
            <a:pPr algn="l" eaLnBrk="1" hangingPunct="1"/>
            <a:endParaRPr lang="ru-RU" sz="1700" smtClean="0">
              <a:solidFill>
                <a:schemeClr val="tx1"/>
              </a:solidFill>
            </a:endParaRPr>
          </a:p>
          <a:p>
            <a:pPr algn="l" eaLnBrk="1" hangingPunct="1"/>
            <a:r>
              <a:rPr lang="kk-KZ" sz="1700" smtClean="0">
                <a:solidFill>
                  <a:schemeClr val="tx1"/>
                </a:solidFill>
              </a:rPr>
              <a:t>Шаблон позволяет вносить до 1000 записей во вкладке «Рабочая».</a:t>
            </a:r>
          </a:p>
          <a:p>
            <a:pPr algn="l" eaLnBrk="1" hangingPunct="1"/>
            <a:endParaRPr lang="kk-KZ" sz="1700" smtClean="0">
              <a:solidFill>
                <a:schemeClr val="tx1"/>
              </a:solidFill>
            </a:endParaRPr>
          </a:p>
          <a:p>
            <a:pPr algn="l" eaLnBrk="1" hangingPunct="1"/>
            <a:r>
              <a:rPr lang="kk-KZ" sz="1700" smtClean="0">
                <a:solidFill>
                  <a:schemeClr val="tx1"/>
                </a:solidFill>
              </a:rPr>
              <a:t>Когда в таблицу будут внесены все предложения от всех структурных подразделений, работа со вкладкой «Рабочая» считается законченной и Вам необходимо перейти во вкладку «Номенклатура».</a:t>
            </a:r>
            <a:endParaRPr lang="ru-RU" sz="1700" smtClean="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333375"/>
            <a:ext cx="8229600" cy="836613"/>
          </a:xfrm>
        </p:spPr>
        <p:txBody>
          <a:bodyPr rtlCol="0">
            <a:normAutofit fontScale="90000"/>
          </a:bodyPr>
          <a:lstStyle/>
          <a:p>
            <a:pPr eaLnBrk="1" fontAlgn="auto" hangingPunct="1">
              <a:spcAft>
                <a:spcPts val="0"/>
              </a:spcAft>
              <a:defRPr/>
            </a:pPr>
            <a:r>
              <a:rPr lang="kk-KZ" b="1" dirty="0" smtClean="0">
                <a:solidFill>
                  <a:srgbClr val="FF0000"/>
                </a:solidFill>
              </a:rPr>
              <a:t>Корректировка заголовков дел</a:t>
            </a:r>
            <a:r>
              <a:rPr lang="ru-RU" dirty="0" smtClean="0">
                <a:solidFill>
                  <a:srgbClr val="FF0000"/>
                </a:solidFill>
              </a:rPr>
              <a:t/>
            </a:r>
            <a:br>
              <a:rPr lang="ru-RU" dirty="0" smtClean="0">
                <a:solidFill>
                  <a:srgbClr val="FF0000"/>
                </a:solidFill>
              </a:rPr>
            </a:br>
            <a:endParaRPr lang="ru-RU" dirty="0">
              <a:solidFill>
                <a:srgbClr val="FF0000"/>
              </a:solidFill>
            </a:endParaRPr>
          </a:p>
        </p:txBody>
      </p:sp>
      <p:sp>
        <p:nvSpPr>
          <p:cNvPr id="3" name="Содержимое 2"/>
          <p:cNvSpPr>
            <a:spLocks noGrp="1"/>
          </p:cNvSpPr>
          <p:nvPr>
            <p:ph idx="1"/>
          </p:nvPr>
        </p:nvSpPr>
        <p:spPr>
          <a:xfrm>
            <a:off x="395288" y="836613"/>
            <a:ext cx="8497887" cy="5688012"/>
          </a:xfrm>
        </p:spPr>
        <p:txBody>
          <a:bodyPr rtlCol="0">
            <a:normAutofit lnSpcReduction="10000"/>
          </a:bodyPr>
          <a:lstStyle/>
          <a:p>
            <a:pPr eaLnBrk="1" fontAlgn="auto" hangingPunct="1">
              <a:spcAft>
                <a:spcPts val="0"/>
              </a:spcAft>
              <a:buFont typeface="Arial" pitchFamily="34" charset="0"/>
              <a:buChar char="•"/>
              <a:defRPr/>
            </a:pPr>
            <a:r>
              <a:rPr lang="kk-KZ" dirty="0" smtClean="0"/>
              <a:t>Переходите на вкладку «Номенклатура». В ней Вы увидите следующую картинку (рис.19). Ширина столбцов и высота строк могут регулироваться Вами вручную.</a:t>
            </a:r>
            <a:endParaRPr lang="ru-RU" dirty="0" smtClean="0"/>
          </a:p>
          <a:p>
            <a:pPr eaLnBrk="1" fontAlgn="auto" hangingPunct="1">
              <a:spcAft>
                <a:spcPts val="0"/>
              </a:spcAft>
              <a:buFont typeface="Arial" pitchFamily="34" charset="0"/>
              <a:buChar char="•"/>
              <a:defRPr/>
            </a:pPr>
            <a:r>
              <a:rPr lang="kk-KZ" dirty="0" smtClean="0"/>
              <a:t>Здесь предусмотрено автоматическое заполнение формы номенклатуры дел на двух языках. Ваша задача – при необходимости внести корректировки в заголовки дел на русском и казахском языках, выровнять высоту срок по содержимому текста и скрыть неиспользованные строки.</a:t>
            </a:r>
            <a:endParaRPr lang="ru-RU" dirty="0" smtClean="0"/>
          </a:p>
          <a:p>
            <a:pPr eaLnBrk="1" fontAlgn="auto" hangingPunct="1">
              <a:spcAft>
                <a:spcPts val="0"/>
              </a:spcAft>
              <a:buFont typeface="Arial" pitchFamily="34" charset="0"/>
              <a:buNone/>
              <a:defRPr/>
            </a:pP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0825" y="404813"/>
            <a:ext cx="8713788" cy="6264275"/>
          </a:xfrm>
        </p:spPr>
        <p:txBody>
          <a:bodyPr rtlCol="0">
            <a:normAutofit fontScale="85000" lnSpcReduction="10000"/>
          </a:bodyPr>
          <a:lstStyle/>
          <a:p>
            <a:pPr algn="l" eaLnBrk="1" fontAlgn="auto" hangingPunct="1">
              <a:spcAft>
                <a:spcPts val="0"/>
              </a:spcAft>
              <a:buFont typeface="Arial" pitchFamily="34" charset="0"/>
              <a:buNone/>
              <a:defRPr/>
            </a:pPr>
            <a:r>
              <a:rPr lang="kk-KZ" dirty="0" smtClean="0">
                <a:solidFill>
                  <a:schemeClr val="tx1"/>
                </a:solidFill>
              </a:rPr>
              <a:t>Для начала Вам необходимо воспользоваться </a:t>
            </a:r>
            <a:r>
              <a:rPr lang="kk-KZ" dirty="0" smtClean="0">
                <a:solidFill>
                  <a:srgbClr val="FF0000"/>
                </a:solidFill>
              </a:rPr>
              <a:t>макросом «Автоподбор высоты строк» </a:t>
            </a:r>
            <a:r>
              <a:rPr lang="kk-KZ" dirty="0" smtClean="0">
                <a:solidFill>
                  <a:schemeClr val="tx1"/>
                </a:solidFill>
              </a:rPr>
              <a:t>для того, чтобы содержимое ячеек не осталось неотраженным в ячейках. Нажмите для этого соответствующую кнопку.</a:t>
            </a:r>
          </a:p>
          <a:p>
            <a:pPr algn="l" eaLnBrk="1" fontAlgn="auto" hangingPunct="1">
              <a:spcAft>
                <a:spcPts val="0"/>
              </a:spcAft>
              <a:buFont typeface="Arial" pitchFamily="34" charset="0"/>
              <a:buNone/>
              <a:defRPr/>
            </a:pPr>
            <a:endParaRPr lang="kk-KZ" dirty="0" smtClean="0">
              <a:solidFill>
                <a:schemeClr val="tx1"/>
              </a:solidFill>
            </a:endParaRPr>
          </a:p>
          <a:p>
            <a:pPr algn="l" eaLnBrk="1" fontAlgn="auto" hangingPunct="1">
              <a:spcAft>
                <a:spcPts val="0"/>
              </a:spcAft>
              <a:buFont typeface="Arial" pitchFamily="34" charset="0"/>
              <a:buNone/>
              <a:defRPr/>
            </a:pPr>
            <a:r>
              <a:rPr lang="kk-KZ" dirty="0" smtClean="0">
                <a:solidFill>
                  <a:schemeClr val="tx1"/>
                </a:solidFill>
              </a:rPr>
              <a:t>Затем необходимо скрыть неиспользованные пустые строки номенклатуры дел, Вам нужно воспользоваться макросом </a:t>
            </a:r>
            <a:r>
              <a:rPr lang="kk-KZ" dirty="0" smtClean="0">
                <a:solidFill>
                  <a:srgbClr val="FF0000"/>
                </a:solidFill>
              </a:rPr>
              <a:t>«Скрытие неиспользованных строк» </a:t>
            </a:r>
            <a:r>
              <a:rPr lang="kk-KZ" dirty="0" smtClean="0">
                <a:solidFill>
                  <a:schemeClr val="tx1"/>
                </a:solidFill>
              </a:rPr>
              <a:t>(нажать на соответствующую кнопку).</a:t>
            </a:r>
          </a:p>
          <a:p>
            <a:pPr algn="l" eaLnBrk="1" fontAlgn="auto" hangingPunct="1">
              <a:spcAft>
                <a:spcPts val="0"/>
              </a:spcAft>
              <a:buFont typeface="Arial" pitchFamily="34" charset="0"/>
              <a:buNone/>
              <a:defRPr/>
            </a:pPr>
            <a:endParaRPr lang="kk-KZ" dirty="0" smtClean="0">
              <a:solidFill>
                <a:schemeClr val="tx1"/>
              </a:solidFill>
            </a:endParaRPr>
          </a:p>
          <a:p>
            <a:pPr algn="l" eaLnBrk="1" fontAlgn="auto" hangingPunct="1">
              <a:spcAft>
                <a:spcPts val="0"/>
              </a:spcAft>
              <a:buFont typeface="Arial" pitchFamily="34" charset="0"/>
              <a:buNone/>
              <a:defRPr/>
            </a:pPr>
            <a:r>
              <a:rPr lang="kk-KZ" dirty="0" smtClean="0">
                <a:solidFill>
                  <a:schemeClr val="tx1"/>
                </a:solidFill>
              </a:rPr>
              <a:t>Если вдруг понадобится, наоборот, отобразить скрытые пустые строки, то Вам нужно воспользоваться макросом </a:t>
            </a:r>
            <a:r>
              <a:rPr lang="kk-KZ" dirty="0" smtClean="0">
                <a:solidFill>
                  <a:srgbClr val="FF0000"/>
                </a:solidFill>
              </a:rPr>
              <a:t>«Отображение неиспользованных строк»</a:t>
            </a:r>
            <a:r>
              <a:rPr lang="kk-KZ" dirty="0" smtClean="0">
                <a:solidFill>
                  <a:schemeClr val="tx1"/>
                </a:solidFill>
              </a:rPr>
              <a:t> (нажать на соответствующую кнопку).</a:t>
            </a:r>
            <a:endParaRPr lang="ru-RU" dirty="0" smtClean="0">
              <a:solidFill>
                <a:schemeClr val="tx1"/>
              </a:solidFill>
            </a:endParaRPr>
          </a:p>
          <a:p>
            <a:pPr algn="l" eaLnBrk="1" fontAlgn="auto" hangingPunct="1">
              <a:spcAft>
                <a:spcPts val="0"/>
              </a:spcAft>
              <a:buFont typeface="Arial" pitchFamily="34" charset="0"/>
              <a:buNone/>
              <a:defRPr/>
            </a:pPr>
            <a:endParaRPr lang="ru-RU" dirty="0" smtClean="0">
              <a:solidFill>
                <a:schemeClr val="tx1"/>
              </a:solidFill>
            </a:endParaRPr>
          </a:p>
          <a:p>
            <a:pPr algn="l" eaLnBrk="1" fontAlgn="auto" hangingPunct="1">
              <a:spcAft>
                <a:spcPts val="0"/>
              </a:spcAft>
              <a:buFont typeface="Arial" pitchFamily="34" charset="0"/>
              <a:buNone/>
              <a:defRPr/>
            </a:pPr>
            <a:endParaRPr lang="ru-RU"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p:txBody>
          <a:bodyPr/>
          <a:lstStyle/>
          <a:p>
            <a:pPr eaLnBrk="1" hangingPunct="1"/>
            <a:r>
              <a:rPr lang="ru-RU" smtClean="0">
                <a:solidFill>
                  <a:srgbClr val="FF0000"/>
                </a:solidFill>
              </a:rPr>
              <a:t>Для чего предназначен шаблон</a:t>
            </a:r>
            <a:r>
              <a:rPr lang="kk-KZ" smtClean="0">
                <a:solidFill>
                  <a:srgbClr val="FF0000"/>
                </a:solidFill>
              </a:rPr>
              <a:t>?</a:t>
            </a:r>
            <a:endParaRPr lang="ru-RU" smtClean="0">
              <a:solidFill>
                <a:srgbClr val="FF0000"/>
              </a:solidFill>
            </a:endParaRPr>
          </a:p>
        </p:txBody>
      </p:sp>
      <p:sp>
        <p:nvSpPr>
          <p:cNvPr id="14338" name="Содержимое 2"/>
          <p:cNvSpPr>
            <a:spLocks noGrp="1"/>
          </p:cNvSpPr>
          <p:nvPr>
            <p:ph idx="1"/>
          </p:nvPr>
        </p:nvSpPr>
        <p:spPr/>
        <p:txBody>
          <a:bodyPr/>
          <a:lstStyle/>
          <a:p>
            <a:pPr eaLnBrk="1" hangingPunct="1"/>
            <a:r>
              <a:rPr lang="ru-RU" sz="4400" smtClean="0"/>
              <a:t>Шаблон номенклатуры </a:t>
            </a:r>
            <a:r>
              <a:rPr lang="kk-KZ" sz="4400" smtClean="0"/>
              <a:t>дел </a:t>
            </a:r>
            <a:r>
              <a:rPr lang="ru-RU" sz="4400" smtClean="0"/>
              <a:t>предназначен для упрощения</a:t>
            </a:r>
            <a:r>
              <a:rPr lang="kk-KZ" sz="4400" smtClean="0"/>
              <a:t>,</a:t>
            </a:r>
            <a:r>
              <a:rPr lang="ru-RU" sz="4400" smtClean="0"/>
              <a:t> максимальной автоматизации </a:t>
            </a:r>
            <a:r>
              <a:rPr lang="kk-KZ" sz="4400" smtClean="0"/>
              <a:t>и исключения ошибок в </a:t>
            </a:r>
            <a:r>
              <a:rPr lang="ru-RU" sz="4400" smtClean="0"/>
              <a:t>процесс</a:t>
            </a:r>
            <a:r>
              <a:rPr lang="kk-KZ" sz="4400" smtClean="0"/>
              <a:t>е</a:t>
            </a:r>
            <a:r>
              <a:rPr lang="ru-RU" sz="4400" smtClean="0"/>
              <a:t> формирования номенклатуры дел организации</a:t>
            </a:r>
            <a:r>
              <a:rPr lang="kk-KZ" sz="4400" smtClean="0"/>
              <a:t>.</a:t>
            </a:r>
            <a:endParaRPr lang="ru-RU" sz="4400" smtClean="0"/>
          </a:p>
          <a:p>
            <a:pPr eaLnBrk="1" hangingPunct="1"/>
            <a:endParaRPr lang="ru-RU" sz="44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Содержимое 2"/>
          <p:cNvSpPr>
            <a:spLocks noGrp="1"/>
          </p:cNvSpPr>
          <p:nvPr>
            <p:ph idx="1"/>
          </p:nvPr>
        </p:nvSpPr>
        <p:spPr>
          <a:xfrm>
            <a:off x="179388" y="260350"/>
            <a:ext cx="8713787" cy="6337300"/>
          </a:xfrm>
        </p:spPr>
        <p:txBody>
          <a:bodyPr/>
          <a:lstStyle/>
          <a:p>
            <a:pPr eaLnBrk="1" hangingPunct="1"/>
            <a:r>
              <a:rPr lang="kk-KZ" smtClean="0"/>
              <a:t>После скрытия ненужных строк Вам может потребоваться отредактировать некоторые заголовки дел, при этом </a:t>
            </a:r>
            <a:r>
              <a:rPr lang="kk-KZ" b="1" u="sng" smtClean="0"/>
              <a:t>не меняя сути и содержания заголовков</a:t>
            </a:r>
            <a:r>
              <a:rPr lang="kk-KZ" smtClean="0"/>
              <a:t>, например, сократить слова.</a:t>
            </a:r>
            <a:endParaRPr lang="ru-RU" smtClean="0"/>
          </a:p>
          <a:p>
            <a:pPr eaLnBrk="1" hangingPunct="1"/>
            <a:r>
              <a:rPr lang="kk-KZ" smtClean="0"/>
              <a:t>Однако при попытке редактировать ячейку с заголовком дела Вы увидите в ней формулу, а заголовок дела при этом не будет отображаться и Вы не сможете подправить текст.</a:t>
            </a:r>
            <a:endParaRPr lang="ru-RU" smtClean="0"/>
          </a:p>
          <a:p>
            <a:pPr eaLnBrk="1" hangingPunct="1"/>
            <a:endParaRPr lang="ru-RU"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0825" y="260350"/>
            <a:ext cx="8713788" cy="6337300"/>
          </a:xfrm>
        </p:spPr>
        <p:txBody>
          <a:bodyPr rtlCol="0">
            <a:normAutofit fontScale="85000" lnSpcReduction="10000"/>
          </a:bodyPr>
          <a:lstStyle/>
          <a:p>
            <a:pPr eaLnBrk="1" fontAlgn="auto" hangingPunct="1">
              <a:spcAft>
                <a:spcPts val="0"/>
              </a:spcAft>
              <a:buFont typeface="Arial" pitchFamily="34" charset="0"/>
              <a:buChar char="•"/>
              <a:defRPr/>
            </a:pPr>
            <a:r>
              <a:rPr lang="kk-KZ" dirty="0" smtClean="0"/>
              <a:t>Для того чтобы в заголовках дел отображался текст, а не формула, Вам надо воспользоваться макросом «Конвертация формул в значения» (кнопка, обозначенная красным кругом на рис.19).</a:t>
            </a:r>
            <a:endParaRPr lang="ru-RU" dirty="0" smtClean="0"/>
          </a:p>
          <a:p>
            <a:pPr eaLnBrk="1" fontAlgn="auto" hangingPunct="1">
              <a:spcAft>
                <a:spcPts val="0"/>
              </a:spcAft>
              <a:buFont typeface="Arial" pitchFamily="34" charset="0"/>
              <a:buChar char="•"/>
              <a:defRPr/>
            </a:pPr>
            <a:r>
              <a:rPr lang="kk-KZ" dirty="0" smtClean="0"/>
              <a:t>Появится окно «Выбор диапазона» (рис.21).</a:t>
            </a:r>
            <a:endParaRPr lang="ru-RU" dirty="0" smtClean="0"/>
          </a:p>
          <a:p>
            <a:pPr eaLnBrk="1" fontAlgn="auto" hangingPunct="1">
              <a:spcAft>
                <a:spcPts val="0"/>
              </a:spcAft>
              <a:buFont typeface="Arial" pitchFamily="34" charset="0"/>
              <a:buChar char="•"/>
              <a:defRPr/>
            </a:pPr>
            <a:r>
              <a:rPr lang="kk-KZ" dirty="0" smtClean="0"/>
              <a:t>Вам необходимо выделить мышкой диапазон с заголовками столбцов в русском варианте, начиная от </a:t>
            </a:r>
            <a:r>
              <a:rPr lang="en-US" dirty="0" smtClean="0"/>
              <a:t>D</a:t>
            </a:r>
            <a:r>
              <a:rPr lang="kk-KZ" dirty="0" smtClean="0"/>
              <a:t>16 и ниже до конца таблицы, а также в казахском варианте, начиная от </a:t>
            </a:r>
            <a:r>
              <a:rPr lang="en-US" dirty="0" smtClean="0"/>
              <a:t>D</a:t>
            </a:r>
            <a:r>
              <a:rPr lang="kk-KZ" dirty="0" smtClean="0"/>
              <a:t>1060 и ниже до конца таблицы.</a:t>
            </a:r>
            <a:endParaRPr lang="ru-RU" dirty="0" smtClean="0"/>
          </a:p>
          <a:p>
            <a:pPr eaLnBrk="1" fontAlgn="auto" hangingPunct="1">
              <a:spcAft>
                <a:spcPts val="0"/>
              </a:spcAft>
              <a:buFont typeface="Arial" pitchFamily="34" charset="0"/>
              <a:buChar char="•"/>
              <a:defRPr/>
            </a:pPr>
            <a:r>
              <a:rPr lang="kk-KZ" dirty="0" smtClean="0"/>
              <a:t> </a:t>
            </a:r>
          </a:p>
          <a:p>
            <a:pPr eaLnBrk="1" fontAlgn="auto" hangingPunct="1">
              <a:spcAft>
                <a:spcPts val="0"/>
              </a:spcAft>
              <a:buFont typeface="Arial" pitchFamily="34" charset="0"/>
              <a:buChar char="•"/>
              <a:defRPr/>
            </a:pPr>
            <a:r>
              <a:rPr lang="kk-KZ" b="1" u="sng" dirty="0" smtClean="0"/>
              <a:t>Важно!!!</a:t>
            </a:r>
            <a:r>
              <a:rPr lang="kk-KZ" dirty="0" smtClean="0"/>
              <a:t> Не следует указывать мышкой всего одну ячейку, так как макрос работает для диапазона два и более ячеек, а также не следует затрагивать ячейки </a:t>
            </a:r>
            <a:r>
              <a:rPr lang="en-US" dirty="0" smtClean="0"/>
              <a:t>D</a:t>
            </a:r>
            <a:r>
              <a:rPr lang="kk-KZ" dirty="0" smtClean="0"/>
              <a:t>15 и </a:t>
            </a:r>
            <a:r>
              <a:rPr lang="en-US" dirty="0" smtClean="0"/>
              <a:t>D</a:t>
            </a:r>
            <a:r>
              <a:rPr lang="kk-KZ" dirty="0" smtClean="0"/>
              <a:t>1059, так как они необходимы для восстановления формулы в случае необходимости.</a:t>
            </a:r>
            <a:endParaRPr lang="ru-RU" dirty="0" smtClean="0"/>
          </a:p>
          <a:p>
            <a:pPr eaLnBrk="1" fontAlgn="auto" hangingPunct="1">
              <a:spcAft>
                <a:spcPts val="0"/>
              </a:spcAft>
              <a:buFont typeface="Arial" pitchFamily="34" charset="0"/>
              <a:buChar char="•"/>
              <a:defRPr/>
            </a:pP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Содержимое 2"/>
          <p:cNvSpPr>
            <a:spLocks noGrp="1"/>
          </p:cNvSpPr>
          <p:nvPr>
            <p:ph idx="1"/>
          </p:nvPr>
        </p:nvSpPr>
        <p:spPr>
          <a:xfrm>
            <a:off x="323850" y="188913"/>
            <a:ext cx="8569325" cy="6408737"/>
          </a:xfrm>
        </p:spPr>
        <p:txBody>
          <a:bodyPr/>
          <a:lstStyle/>
          <a:p>
            <a:pPr eaLnBrk="1" hangingPunct="1"/>
            <a:r>
              <a:rPr lang="kk-KZ" smtClean="0"/>
              <a:t>В результате в выделенных Вами ячейках вместо формул отобразятся текстовые значения, которые вы сможете свободно редактировать.</a:t>
            </a:r>
            <a:endParaRPr lang="ru-RU" smtClean="0"/>
          </a:p>
          <a:p>
            <a:pPr eaLnBrk="1" hangingPunct="1"/>
            <a:r>
              <a:rPr lang="kk-KZ" smtClean="0"/>
              <a:t>Если возникнет необходимость восстановить все формулы на листе, то нажмите на </a:t>
            </a:r>
            <a:r>
              <a:rPr lang="kk-KZ" smtClean="0">
                <a:solidFill>
                  <a:srgbClr val="FF0000"/>
                </a:solidFill>
              </a:rPr>
              <a:t>макрос «Восстановление всех формул»</a:t>
            </a:r>
            <a:r>
              <a:rPr lang="kk-KZ" smtClean="0"/>
              <a:t>.</a:t>
            </a:r>
            <a:endParaRPr lang="ru-RU" smtClean="0"/>
          </a:p>
          <a:p>
            <a:pPr eaLnBrk="1" hangingPunct="1"/>
            <a:endParaRPr lang="ru-RU"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3850" y="188913"/>
            <a:ext cx="8496300" cy="6408737"/>
          </a:xfrm>
        </p:spPr>
        <p:txBody>
          <a:bodyPr rtlCol="0">
            <a:normAutofit fontScale="85000" lnSpcReduction="20000"/>
          </a:bodyPr>
          <a:lstStyle/>
          <a:p>
            <a:pPr algn="l" eaLnBrk="1" fontAlgn="auto" hangingPunct="1">
              <a:spcAft>
                <a:spcPts val="0"/>
              </a:spcAft>
              <a:buFont typeface="Arial" pitchFamily="34" charset="0"/>
              <a:buNone/>
              <a:defRPr/>
            </a:pPr>
            <a:r>
              <a:rPr lang="kk-KZ" dirty="0" smtClean="0">
                <a:solidFill>
                  <a:schemeClr val="tx1"/>
                </a:solidFill>
              </a:rPr>
              <a:t>Если Вы задумаете переставить местами в номенклатуре какие либо заголовки дел, то Вам надо вернуться во вкладку «Рабочая» и произвести там нужные изменения, только после этого соответствующие изменения будут внесены во вкладку «Номенклатура», в самой вкладке «Номенклатура» менять местами заголовки дел нельзя, так как при их смене Вы не сможете поменять сопутствующие им значения в соседних столбцах (сроки хранения, пункты, номера и примечания).</a:t>
            </a:r>
          </a:p>
          <a:p>
            <a:pPr algn="l" eaLnBrk="1" fontAlgn="auto" hangingPunct="1">
              <a:spcAft>
                <a:spcPts val="0"/>
              </a:spcAft>
              <a:buFont typeface="Arial" pitchFamily="34" charset="0"/>
              <a:buNone/>
              <a:defRPr/>
            </a:pPr>
            <a:endParaRPr lang="ru-RU" dirty="0" smtClean="0">
              <a:solidFill>
                <a:schemeClr val="tx1"/>
              </a:solidFill>
            </a:endParaRPr>
          </a:p>
          <a:p>
            <a:pPr algn="l" eaLnBrk="1" fontAlgn="auto" hangingPunct="1">
              <a:spcAft>
                <a:spcPts val="0"/>
              </a:spcAft>
              <a:buFont typeface="Arial" pitchFamily="34" charset="0"/>
              <a:buNone/>
              <a:defRPr/>
            </a:pPr>
            <a:r>
              <a:rPr lang="kk-KZ" dirty="0" smtClean="0">
                <a:solidFill>
                  <a:schemeClr val="tx1"/>
                </a:solidFill>
              </a:rPr>
              <a:t>После всех внесенных данных Вам остается только заполнить отмеченные белым цветом поля (даты и номера протоколов).</a:t>
            </a:r>
          </a:p>
          <a:p>
            <a:pPr algn="l" eaLnBrk="1" fontAlgn="auto" hangingPunct="1">
              <a:spcAft>
                <a:spcPts val="0"/>
              </a:spcAft>
              <a:buFont typeface="Arial" pitchFamily="34" charset="0"/>
              <a:buNone/>
              <a:defRPr/>
            </a:pPr>
            <a:endParaRPr lang="ru-RU" dirty="0" smtClean="0">
              <a:solidFill>
                <a:schemeClr val="tx1"/>
              </a:solidFill>
            </a:endParaRPr>
          </a:p>
          <a:p>
            <a:pPr algn="l" eaLnBrk="1" fontAlgn="auto" hangingPunct="1">
              <a:spcAft>
                <a:spcPts val="0"/>
              </a:spcAft>
              <a:buFont typeface="Arial" pitchFamily="34" charset="0"/>
              <a:buNone/>
              <a:defRPr/>
            </a:pPr>
            <a:r>
              <a:rPr lang="kk-KZ" dirty="0" smtClean="0">
                <a:solidFill>
                  <a:schemeClr val="tx1"/>
                </a:solidFill>
              </a:rPr>
              <a:t>Готовую номенклатуру можно распечатать обычным способом в нужных количествах на двух языках.</a:t>
            </a:r>
            <a:endParaRPr lang="ru-RU" dirty="0" smtClean="0">
              <a:solidFill>
                <a:schemeClr val="tx1"/>
              </a:solidFill>
            </a:endParaRPr>
          </a:p>
          <a:p>
            <a:pPr algn="l" eaLnBrk="1" fontAlgn="auto" hangingPunct="1">
              <a:spcAft>
                <a:spcPts val="0"/>
              </a:spcAft>
              <a:buFont typeface="Arial" pitchFamily="34" charset="0"/>
              <a:buNone/>
              <a:defRPr/>
            </a:pPr>
            <a:endParaRPr lang="ru-RU"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1"/>
          <p:cNvSpPr>
            <a:spLocks noGrp="1"/>
          </p:cNvSpPr>
          <p:nvPr>
            <p:ph type="ctrTitle"/>
          </p:nvPr>
        </p:nvSpPr>
        <p:spPr>
          <a:xfrm>
            <a:off x="755650" y="188913"/>
            <a:ext cx="7772400" cy="1079500"/>
          </a:xfrm>
        </p:spPr>
        <p:txBody>
          <a:bodyPr/>
          <a:lstStyle/>
          <a:p>
            <a:pPr eaLnBrk="1" hangingPunct="1"/>
            <a:r>
              <a:rPr lang="kk-KZ" smtClean="0">
                <a:solidFill>
                  <a:srgbClr val="FF0000"/>
                </a:solidFill>
              </a:rPr>
              <a:t>Для кого предназначен?</a:t>
            </a:r>
            <a:endParaRPr lang="ru-RU" smtClean="0">
              <a:solidFill>
                <a:srgbClr val="FF0000"/>
              </a:solidFill>
            </a:endParaRPr>
          </a:p>
        </p:txBody>
      </p:sp>
      <p:sp>
        <p:nvSpPr>
          <p:cNvPr id="3" name="Подзаголовок 2"/>
          <p:cNvSpPr>
            <a:spLocks noGrp="1"/>
          </p:cNvSpPr>
          <p:nvPr>
            <p:ph type="subTitle" idx="1"/>
          </p:nvPr>
        </p:nvSpPr>
        <p:spPr>
          <a:xfrm>
            <a:off x="323850" y="1268413"/>
            <a:ext cx="8569325" cy="5329237"/>
          </a:xfrm>
        </p:spPr>
        <p:txBody>
          <a:bodyPr rtlCol="0">
            <a:normAutofit fontScale="92500" lnSpcReduction="20000"/>
          </a:bodyPr>
          <a:lstStyle/>
          <a:p>
            <a:pPr eaLnBrk="1" fontAlgn="auto" hangingPunct="1">
              <a:spcAft>
                <a:spcPts val="0"/>
              </a:spcAft>
              <a:buFont typeface="Arial" pitchFamily="34" charset="0"/>
              <a:buNone/>
              <a:defRPr/>
            </a:pPr>
            <a:r>
              <a:rPr lang="kk-KZ" dirty="0">
                <a:solidFill>
                  <a:schemeClr val="tx1"/>
                </a:solidFill>
              </a:rPr>
              <a:t>Данный шаблон номенклатуры разработан для служб делопроизводства тех организаций, в процессе деятельности которых образуются дела, предусмотренные </a:t>
            </a:r>
            <a:r>
              <a:rPr lang="ru-RU" dirty="0">
                <a:solidFill>
                  <a:schemeClr val="tx1"/>
                </a:solidFill>
              </a:rPr>
              <a:t>"</a:t>
            </a:r>
            <a:r>
              <a:rPr lang="ru-RU" dirty="0" err="1">
                <a:solidFill>
                  <a:schemeClr val="tx1"/>
                </a:solidFill>
              </a:rPr>
              <a:t>Перечн</a:t>
            </a:r>
            <a:r>
              <a:rPr lang="kk-KZ" dirty="0">
                <a:solidFill>
                  <a:schemeClr val="tx1"/>
                </a:solidFill>
              </a:rPr>
              <a:t>ем</a:t>
            </a:r>
            <a:r>
              <a:rPr lang="ru-RU" dirty="0">
                <a:solidFill>
                  <a:schemeClr val="tx1"/>
                </a:solidFill>
              </a:rPr>
              <a:t> типовых документов, образующихся в деятельности государственных и негосударственных организаций, с указанием сроков хранения"</a:t>
            </a:r>
            <a:r>
              <a:rPr lang="kk-KZ" dirty="0">
                <a:solidFill>
                  <a:schemeClr val="tx1"/>
                </a:solidFill>
              </a:rPr>
              <a:t> (далее – Перечень)</a:t>
            </a:r>
            <a:r>
              <a:rPr lang="ru-RU" dirty="0">
                <a:solidFill>
                  <a:schemeClr val="tx1"/>
                </a:solidFill>
              </a:rPr>
              <a:t>, </a:t>
            </a:r>
            <a:r>
              <a:rPr lang="ru-RU" dirty="0" err="1">
                <a:solidFill>
                  <a:schemeClr val="tx1"/>
                </a:solidFill>
              </a:rPr>
              <a:t>утвержденн</a:t>
            </a:r>
            <a:r>
              <a:rPr lang="kk-KZ" dirty="0">
                <a:solidFill>
                  <a:schemeClr val="tx1"/>
                </a:solidFill>
              </a:rPr>
              <a:t>ого</a:t>
            </a:r>
            <a:r>
              <a:rPr lang="ru-RU" dirty="0">
                <a:solidFill>
                  <a:schemeClr val="tx1"/>
                </a:solidFill>
              </a:rPr>
              <a:t> Постановлением Правительства РК №1605 от 26.12.2011 года</a:t>
            </a:r>
            <a:r>
              <a:rPr lang="kk-KZ" dirty="0">
                <a:solidFill>
                  <a:schemeClr val="tx1"/>
                </a:solidFill>
              </a:rPr>
              <a:t> и </a:t>
            </a:r>
            <a:r>
              <a:rPr lang="kk-KZ" b="1" u="sng" dirty="0">
                <a:solidFill>
                  <a:schemeClr val="tx1"/>
                </a:solidFill>
              </a:rPr>
              <a:t>не предназначен</a:t>
            </a:r>
            <a:r>
              <a:rPr lang="kk-KZ" dirty="0">
                <a:solidFill>
                  <a:schemeClr val="tx1"/>
                </a:solidFill>
              </a:rPr>
              <a:t> для организаций, в деятельности которых формируются дела, не предусмотренные вышеуказанным перечнем (правоохранительные органы, а также другие организации, имеющие узконаправленную специализацию).</a:t>
            </a:r>
            <a:endParaRPr lang="ru-RU"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3" y="188913"/>
            <a:ext cx="7772400" cy="719137"/>
          </a:xfrm>
        </p:spPr>
        <p:txBody>
          <a:bodyPr rtlCol="0">
            <a:normAutofit fontScale="90000"/>
          </a:bodyPr>
          <a:lstStyle/>
          <a:p>
            <a:pPr eaLnBrk="1" fontAlgn="auto" hangingPunct="1">
              <a:spcAft>
                <a:spcPts val="0"/>
              </a:spcAft>
              <a:defRPr/>
            </a:pPr>
            <a:r>
              <a:rPr lang="kk-KZ" dirty="0" smtClean="0">
                <a:solidFill>
                  <a:srgbClr val="FF0000"/>
                </a:solidFill>
              </a:rPr>
              <a:t>Преимущества использования</a:t>
            </a:r>
            <a:endParaRPr lang="ru-RU" dirty="0">
              <a:solidFill>
                <a:srgbClr val="FF0000"/>
              </a:solidFill>
            </a:endParaRPr>
          </a:p>
        </p:txBody>
      </p:sp>
      <p:sp>
        <p:nvSpPr>
          <p:cNvPr id="16386" name="Подзаголовок 2"/>
          <p:cNvSpPr>
            <a:spLocks noGrp="1"/>
          </p:cNvSpPr>
          <p:nvPr>
            <p:ph type="subTitle" idx="1"/>
          </p:nvPr>
        </p:nvSpPr>
        <p:spPr>
          <a:xfrm>
            <a:off x="468313" y="981075"/>
            <a:ext cx="8351837" cy="5543550"/>
          </a:xfrm>
        </p:spPr>
        <p:txBody>
          <a:bodyPr/>
          <a:lstStyle/>
          <a:p>
            <a:pPr algn="l" eaLnBrk="1" hangingPunct="1"/>
            <a:r>
              <a:rPr lang="kk-KZ" sz="2100" smtClean="0">
                <a:solidFill>
                  <a:schemeClr val="tx1"/>
                </a:solidFill>
                <a:latin typeface="Times New Roman" pitchFamily="18" charset="0"/>
                <a:cs typeface="Times New Roman" pitchFamily="18" charset="0"/>
              </a:rPr>
              <a:t>1) Отпадает необходимость набирать заголовки дел вручную, так идет автоподстановка из предложенного типового перечня;</a:t>
            </a:r>
          </a:p>
          <a:p>
            <a:pPr algn="l" eaLnBrk="1" hangingPunct="1"/>
            <a:r>
              <a:rPr lang="kk-KZ" sz="2100" smtClean="0">
                <a:solidFill>
                  <a:schemeClr val="tx1"/>
                </a:solidFill>
                <a:latin typeface="Times New Roman" pitchFamily="18" charset="0"/>
                <a:cs typeface="Times New Roman" pitchFamily="18" charset="0"/>
              </a:rPr>
              <a:t>2) Обладает функциональной поисковой возможностью - автофильтрацией, так как нужные заголовки дел можно искать по любым параметрам;</a:t>
            </a:r>
            <a:endParaRPr lang="ru-RU" sz="2100" smtClean="0">
              <a:solidFill>
                <a:schemeClr val="tx1"/>
              </a:solidFill>
              <a:latin typeface="Times New Roman" pitchFamily="18" charset="0"/>
              <a:cs typeface="Times New Roman" pitchFamily="18" charset="0"/>
            </a:endParaRPr>
          </a:p>
          <a:p>
            <a:pPr algn="l" eaLnBrk="1" hangingPunct="1"/>
            <a:r>
              <a:rPr lang="kk-KZ" sz="2100" smtClean="0">
                <a:solidFill>
                  <a:schemeClr val="tx1"/>
                </a:solidFill>
                <a:latin typeface="Times New Roman" pitchFamily="18" charset="0"/>
                <a:cs typeface="Times New Roman" pitchFamily="18" charset="0"/>
              </a:rPr>
              <a:t>3) Исключает ошибочное введение сроков хранения и пунктов перечня, которые происходят автоматически при выборе заголовка;</a:t>
            </a:r>
            <a:endParaRPr lang="ru-RU" sz="2100" smtClean="0">
              <a:solidFill>
                <a:schemeClr val="tx1"/>
              </a:solidFill>
              <a:latin typeface="Times New Roman" pitchFamily="18" charset="0"/>
              <a:cs typeface="Times New Roman" pitchFamily="18" charset="0"/>
            </a:endParaRPr>
          </a:p>
          <a:p>
            <a:pPr algn="l" eaLnBrk="1" hangingPunct="1"/>
            <a:r>
              <a:rPr lang="kk-KZ" sz="2100" smtClean="0">
                <a:solidFill>
                  <a:schemeClr val="tx1"/>
                </a:solidFill>
                <a:latin typeface="Times New Roman" pitchFamily="18" charset="0"/>
                <a:cs typeface="Times New Roman" pitchFamily="18" charset="0"/>
              </a:rPr>
              <a:t>4) Предотвращает ошибочный выбор заголовков дел, не относящихся к тематическому разделу;</a:t>
            </a:r>
            <a:endParaRPr lang="ru-RU" sz="2100" smtClean="0">
              <a:solidFill>
                <a:schemeClr val="tx1"/>
              </a:solidFill>
              <a:latin typeface="Times New Roman" pitchFamily="18" charset="0"/>
              <a:cs typeface="Times New Roman" pitchFamily="18" charset="0"/>
            </a:endParaRPr>
          </a:p>
          <a:p>
            <a:pPr algn="l" eaLnBrk="1" hangingPunct="1"/>
            <a:r>
              <a:rPr lang="kk-KZ" sz="2100" smtClean="0">
                <a:solidFill>
                  <a:schemeClr val="tx1"/>
                </a:solidFill>
                <a:latin typeface="Times New Roman" pitchFamily="18" charset="0"/>
                <a:cs typeface="Times New Roman" pitchFamily="18" charset="0"/>
              </a:rPr>
              <a:t>5) Осуществляется автоматическое просчитывание итогов;</a:t>
            </a:r>
            <a:endParaRPr lang="ru-RU" sz="2100" smtClean="0">
              <a:solidFill>
                <a:schemeClr val="tx1"/>
              </a:solidFill>
              <a:latin typeface="Times New Roman" pitchFamily="18" charset="0"/>
              <a:cs typeface="Times New Roman" pitchFamily="18" charset="0"/>
            </a:endParaRPr>
          </a:p>
          <a:p>
            <a:pPr algn="l" eaLnBrk="1" hangingPunct="1"/>
            <a:r>
              <a:rPr lang="kk-KZ" sz="2100" smtClean="0">
                <a:solidFill>
                  <a:schemeClr val="tx1"/>
                </a:solidFill>
                <a:latin typeface="Times New Roman" pitchFamily="18" charset="0"/>
                <a:cs typeface="Times New Roman" pitchFamily="18" charset="0"/>
              </a:rPr>
              <a:t>6) Осуществляется автоматическая нумерация;</a:t>
            </a:r>
            <a:endParaRPr lang="ru-RU" sz="2100" smtClean="0">
              <a:solidFill>
                <a:schemeClr val="tx1"/>
              </a:solidFill>
              <a:latin typeface="Times New Roman" pitchFamily="18" charset="0"/>
              <a:cs typeface="Times New Roman" pitchFamily="18" charset="0"/>
            </a:endParaRPr>
          </a:p>
          <a:p>
            <a:pPr algn="l" eaLnBrk="1" hangingPunct="1"/>
            <a:r>
              <a:rPr lang="kk-KZ" sz="2100" smtClean="0">
                <a:solidFill>
                  <a:schemeClr val="tx1"/>
                </a:solidFill>
                <a:latin typeface="Times New Roman" pitchFamily="18" charset="0"/>
                <a:cs typeface="Times New Roman" pitchFamily="18" charset="0"/>
              </a:rPr>
              <a:t>7) Максимально автоматизирован процесс оформления формы номенклатуры;</a:t>
            </a:r>
            <a:endParaRPr lang="ru-RU" sz="2100" smtClean="0">
              <a:solidFill>
                <a:schemeClr val="tx1"/>
              </a:solidFill>
              <a:latin typeface="Times New Roman" pitchFamily="18" charset="0"/>
              <a:cs typeface="Times New Roman" pitchFamily="18" charset="0"/>
            </a:endParaRPr>
          </a:p>
          <a:p>
            <a:pPr algn="l" eaLnBrk="1" hangingPunct="1"/>
            <a:r>
              <a:rPr lang="kk-KZ" sz="2100" smtClean="0">
                <a:solidFill>
                  <a:schemeClr val="tx1"/>
                </a:solidFill>
                <a:latin typeface="Times New Roman" pitchFamily="18" charset="0"/>
                <a:cs typeface="Times New Roman" pitchFamily="18" charset="0"/>
              </a:rPr>
              <a:t>8) Отпадает необходимость перевода с одного языка на другой и другие.</a:t>
            </a:r>
            <a:endParaRPr lang="ru-RU" sz="210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ctrTitle"/>
          </p:nvPr>
        </p:nvSpPr>
        <p:spPr>
          <a:xfrm>
            <a:off x="684213" y="188913"/>
            <a:ext cx="7772400" cy="908050"/>
          </a:xfrm>
        </p:spPr>
        <p:txBody>
          <a:bodyPr/>
          <a:lstStyle/>
          <a:p>
            <a:pPr eaLnBrk="1" hangingPunct="1"/>
            <a:r>
              <a:rPr lang="kk-KZ" smtClean="0">
                <a:solidFill>
                  <a:srgbClr val="FF0000"/>
                </a:solidFill>
              </a:rPr>
              <a:t>Этапы заполнения шаблона</a:t>
            </a:r>
            <a:endParaRPr lang="ru-RU" smtClean="0">
              <a:solidFill>
                <a:srgbClr val="FF0000"/>
              </a:solidFill>
            </a:endParaRPr>
          </a:p>
        </p:txBody>
      </p:sp>
      <p:sp>
        <p:nvSpPr>
          <p:cNvPr id="17410" name="Подзаголовок 2"/>
          <p:cNvSpPr>
            <a:spLocks noGrp="1"/>
          </p:cNvSpPr>
          <p:nvPr>
            <p:ph type="subTitle" idx="1"/>
          </p:nvPr>
        </p:nvSpPr>
        <p:spPr>
          <a:xfrm>
            <a:off x="323850" y="908050"/>
            <a:ext cx="8496300" cy="5689600"/>
          </a:xfrm>
        </p:spPr>
        <p:txBody>
          <a:bodyPr/>
          <a:lstStyle/>
          <a:p>
            <a:pPr algn="l" eaLnBrk="1" hangingPunct="1"/>
            <a:r>
              <a:rPr lang="kk-KZ" sz="3400" smtClean="0">
                <a:solidFill>
                  <a:schemeClr val="tx1"/>
                </a:solidFill>
              </a:rPr>
              <a:t>1) Введение справочных данных организации;</a:t>
            </a:r>
            <a:endParaRPr lang="ru-RU" sz="3400" smtClean="0">
              <a:solidFill>
                <a:schemeClr val="tx1"/>
              </a:solidFill>
            </a:endParaRPr>
          </a:p>
          <a:p>
            <a:pPr algn="l" eaLnBrk="1" hangingPunct="1"/>
            <a:r>
              <a:rPr lang="kk-KZ" sz="3400" smtClean="0">
                <a:solidFill>
                  <a:schemeClr val="tx1"/>
                </a:solidFill>
              </a:rPr>
              <a:t>2) Определение очередности внесения заголовков дел, предоставленных структурными подразделениями организации;</a:t>
            </a:r>
            <a:endParaRPr lang="ru-RU" sz="3400" smtClean="0">
              <a:solidFill>
                <a:schemeClr val="tx1"/>
              </a:solidFill>
            </a:endParaRPr>
          </a:p>
          <a:p>
            <a:pPr algn="l" eaLnBrk="1" hangingPunct="1"/>
            <a:r>
              <a:rPr lang="kk-KZ" sz="3400" smtClean="0">
                <a:solidFill>
                  <a:schemeClr val="tx1"/>
                </a:solidFill>
              </a:rPr>
              <a:t>3) Поиск и внесение заголовков дел в разрезе структурных подразделений;</a:t>
            </a:r>
            <a:endParaRPr lang="ru-RU" sz="3400" smtClean="0">
              <a:solidFill>
                <a:schemeClr val="tx1"/>
              </a:solidFill>
            </a:endParaRPr>
          </a:p>
          <a:p>
            <a:pPr algn="l" eaLnBrk="1" hangingPunct="1"/>
            <a:r>
              <a:rPr lang="kk-KZ" sz="3400" smtClean="0">
                <a:solidFill>
                  <a:schemeClr val="tx1"/>
                </a:solidFill>
              </a:rPr>
              <a:t>4) Корректировка заголовков дел;</a:t>
            </a:r>
            <a:endParaRPr lang="ru-RU" sz="3400" smtClean="0">
              <a:solidFill>
                <a:schemeClr val="tx1"/>
              </a:solidFill>
            </a:endParaRPr>
          </a:p>
          <a:p>
            <a:pPr algn="l" eaLnBrk="1" hangingPunct="1"/>
            <a:r>
              <a:rPr lang="kk-KZ" sz="3400" smtClean="0">
                <a:solidFill>
                  <a:schemeClr val="tx1"/>
                </a:solidFill>
              </a:rPr>
              <a:t>5) Распечатка номенклатуры дел.</a:t>
            </a:r>
            <a:endParaRPr lang="ru-RU" sz="3400" smtClean="0">
              <a:solidFill>
                <a:schemeClr val="tx1"/>
              </a:solidFill>
            </a:endParaRPr>
          </a:p>
          <a:p>
            <a:pPr algn="l" eaLnBrk="1" hangingPunct="1"/>
            <a:endParaRPr lang="ru-RU" sz="340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0825" y="188913"/>
            <a:ext cx="8642350" cy="576262"/>
          </a:xfrm>
        </p:spPr>
        <p:txBody>
          <a:bodyPr rtlCol="0">
            <a:normAutofit fontScale="90000"/>
          </a:bodyPr>
          <a:lstStyle/>
          <a:p>
            <a:pPr eaLnBrk="1" fontAlgn="auto" hangingPunct="1">
              <a:spcAft>
                <a:spcPts val="0"/>
              </a:spcAft>
              <a:defRPr/>
            </a:pPr>
            <a:r>
              <a:rPr lang="kk-KZ" dirty="0" smtClean="0">
                <a:solidFill>
                  <a:srgbClr val="FF0000"/>
                </a:solidFill>
              </a:rPr>
              <a:t>Введение справочных данных</a:t>
            </a:r>
            <a:endParaRPr lang="ru-RU" dirty="0">
              <a:solidFill>
                <a:srgbClr val="FF0000"/>
              </a:solidFill>
            </a:endParaRPr>
          </a:p>
        </p:txBody>
      </p:sp>
      <p:sp>
        <p:nvSpPr>
          <p:cNvPr id="18434" name="Подзаголовок 2"/>
          <p:cNvSpPr>
            <a:spLocks noGrp="1"/>
          </p:cNvSpPr>
          <p:nvPr>
            <p:ph type="subTitle" idx="1"/>
          </p:nvPr>
        </p:nvSpPr>
        <p:spPr>
          <a:xfrm>
            <a:off x="323850" y="836613"/>
            <a:ext cx="8640763" cy="5616575"/>
          </a:xfrm>
        </p:spPr>
        <p:txBody>
          <a:bodyPr/>
          <a:lstStyle/>
          <a:p>
            <a:pPr algn="just" eaLnBrk="1" hangingPunct="1"/>
            <a:r>
              <a:rPr lang="kk-KZ" sz="2000" smtClean="0">
                <a:solidFill>
                  <a:schemeClr val="tx1"/>
                </a:solidFill>
              </a:rPr>
              <a:t>Вводится во вкладке «Структура».</a:t>
            </a:r>
          </a:p>
          <a:p>
            <a:pPr algn="just" eaLnBrk="1" hangingPunct="1"/>
            <a:r>
              <a:rPr lang="kk-KZ" sz="2000" smtClean="0">
                <a:solidFill>
                  <a:schemeClr val="tx1"/>
                </a:solidFill>
              </a:rPr>
              <a:t>Ширина столбцов и высота строк могут регулироваться Вами вручную.</a:t>
            </a:r>
            <a:endParaRPr lang="ru-RU" sz="2000" smtClean="0">
              <a:solidFill>
                <a:schemeClr val="tx1"/>
              </a:solidFill>
            </a:endParaRPr>
          </a:p>
          <a:p>
            <a:pPr algn="just" eaLnBrk="1" hangingPunct="1"/>
            <a:r>
              <a:rPr lang="kk-KZ" sz="2000" smtClean="0">
                <a:solidFill>
                  <a:schemeClr val="tx1"/>
                </a:solidFill>
              </a:rPr>
              <a:t>Вам необходимо заполнить в ней следующие ячейки: С2, С3, С4, С5, С6, С7, С8, (н</a:t>
            </a:r>
            <a:r>
              <a:rPr lang="ru-RU" sz="2000" smtClean="0">
                <a:solidFill>
                  <a:schemeClr val="tx1"/>
                </a:solidFill>
              </a:rPr>
              <a:t>аименование организации</a:t>
            </a:r>
            <a:r>
              <a:rPr lang="kk-KZ" sz="2000" smtClean="0">
                <a:solidFill>
                  <a:schemeClr val="tx1"/>
                </a:solidFill>
              </a:rPr>
              <a:t> согласно учредительным документам, н</a:t>
            </a:r>
            <a:r>
              <a:rPr lang="ru-RU" sz="2000" smtClean="0">
                <a:solidFill>
                  <a:schemeClr val="tx1"/>
                </a:solidFill>
              </a:rPr>
              <a:t>аименование должности руководителя организации</a:t>
            </a:r>
            <a:r>
              <a:rPr lang="kk-KZ" sz="2000" smtClean="0">
                <a:solidFill>
                  <a:schemeClr val="tx1"/>
                </a:solidFill>
              </a:rPr>
              <a:t>, </a:t>
            </a:r>
            <a:r>
              <a:rPr lang="ru-RU" sz="2000" smtClean="0">
                <a:solidFill>
                  <a:schemeClr val="tx1"/>
                </a:solidFill>
              </a:rPr>
              <a:t>Ф.И.О. руководителя организации</a:t>
            </a:r>
            <a:r>
              <a:rPr lang="kk-KZ" sz="2000" smtClean="0">
                <a:solidFill>
                  <a:schemeClr val="tx1"/>
                </a:solidFill>
              </a:rPr>
              <a:t>, </a:t>
            </a:r>
            <a:r>
              <a:rPr lang="ru-RU" sz="2000" smtClean="0">
                <a:solidFill>
                  <a:schemeClr val="tx1"/>
                </a:solidFill>
              </a:rPr>
              <a:t>наименование должности руководителя службы  ДОУ</a:t>
            </a:r>
            <a:r>
              <a:rPr lang="kk-KZ" sz="2000" smtClean="0">
                <a:solidFill>
                  <a:schemeClr val="tx1"/>
                </a:solidFill>
              </a:rPr>
              <a:t>, </a:t>
            </a:r>
            <a:r>
              <a:rPr lang="ru-RU" sz="2000" smtClean="0">
                <a:solidFill>
                  <a:schemeClr val="tx1"/>
                </a:solidFill>
              </a:rPr>
              <a:t>Ф.И.О. руководителя службы ДОУ</a:t>
            </a:r>
            <a:r>
              <a:rPr lang="kk-KZ" sz="2000" smtClean="0">
                <a:solidFill>
                  <a:schemeClr val="tx1"/>
                </a:solidFill>
              </a:rPr>
              <a:t>, д</a:t>
            </a:r>
            <a:r>
              <a:rPr lang="ru-RU" sz="2000" smtClean="0">
                <a:solidFill>
                  <a:schemeClr val="tx1"/>
                </a:solidFill>
              </a:rPr>
              <a:t>олжность исполните</a:t>
            </a:r>
            <a:r>
              <a:rPr lang="kk-KZ" sz="2000" smtClean="0">
                <a:solidFill>
                  <a:schemeClr val="tx1"/>
                </a:solidFill>
              </a:rPr>
              <a:t>ля и </a:t>
            </a:r>
            <a:r>
              <a:rPr lang="ru-RU" sz="2000" smtClean="0">
                <a:solidFill>
                  <a:schemeClr val="tx1"/>
                </a:solidFill>
              </a:rPr>
              <a:t>Ф.И.О. исполнителя </a:t>
            </a:r>
            <a:r>
              <a:rPr lang="kk-KZ" sz="2000" smtClean="0">
                <a:solidFill>
                  <a:schemeClr val="tx1"/>
                </a:solidFill>
              </a:rPr>
              <a:t> - на русском языке и </a:t>
            </a:r>
            <a:r>
              <a:rPr lang="en-US" sz="2000" smtClean="0">
                <a:solidFill>
                  <a:schemeClr val="tx1"/>
                </a:solidFill>
              </a:rPr>
              <a:t>D</a:t>
            </a:r>
            <a:r>
              <a:rPr lang="kk-KZ" sz="2000" smtClean="0">
                <a:solidFill>
                  <a:schemeClr val="tx1"/>
                </a:solidFill>
              </a:rPr>
              <a:t>2, </a:t>
            </a:r>
            <a:r>
              <a:rPr lang="en-US" sz="2000" smtClean="0">
                <a:solidFill>
                  <a:schemeClr val="tx1"/>
                </a:solidFill>
              </a:rPr>
              <a:t>D</a:t>
            </a:r>
            <a:r>
              <a:rPr lang="kk-KZ" sz="2000" smtClean="0">
                <a:solidFill>
                  <a:schemeClr val="tx1"/>
                </a:solidFill>
              </a:rPr>
              <a:t>3, </a:t>
            </a:r>
            <a:r>
              <a:rPr lang="en-US" sz="2000" smtClean="0">
                <a:solidFill>
                  <a:schemeClr val="tx1"/>
                </a:solidFill>
              </a:rPr>
              <a:t>D</a:t>
            </a:r>
            <a:r>
              <a:rPr lang="kk-KZ" sz="2000" smtClean="0">
                <a:solidFill>
                  <a:schemeClr val="tx1"/>
                </a:solidFill>
              </a:rPr>
              <a:t>4, </a:t>
            </a:r>
            <a:r>
              <a:rPr lang="en-US" sz="2000" smtClean="0">
                <a:solidFill>
                  <a:schemeClr val="tx1"/>
                </a:solidFill>
              </a:rPr>
              <a:t>D</a:t>
            </a:r>
            <a:r>
              <a:rPr lang="kk-KZ" sz="2000" smtClean="0">
                <a:solidFill>
                  <a:schemeClr val="tx1"/>
                </a:solidFill>
              </a:rPr>
              <a:t>5, </a:t>
            </a:r>
            <a:r>
              <a:rPr lang="en-US" sz="2000" smtClean="0">
                <a:solidFill>
                  <a:schemeClr val="tx1"/>
                </a:solidFill>
              </a:rPr>
              <a:t>D</a:t>
            </a:r>
            <a:r>
              <a:rPr lang="kk-KZ" sz="2000" smtClean="0">
                <a:solidFill>
                  <a:schemeClr val="tx1"/>
                </a:solidFill>
              </a:rPr>
              <a:t>6, </a:t>
            </a:r>
            <a:r>
              <a:rPr lang="en-US" sz="2000" smtClean="0">
                <a:solidFill>
                  <a:schemeClr val="tx1"/>
                </a:solidFill>
              </a:rPr>
              <a:t>D</a:t>
            </a:r>
            <a:r>
              <a:rPr lang="kk-KZ" sz="2000" smtClean="0">
                <a:solidFill>
                  <a:schemeClr val="tx1"/>
                </a:solidFill>
              </a:rPr>
              <a:t>7, </a:t>
            </a:r>
            <a:r>
              <a:rPr lang="en-US" sz="2000" smtClean="0">
                <a:solidFill>
                  <a:schemeClr val="tx1"/>
                </a:solidFill>
              </a:rPr>
              <a:t>D</a:t>
            </a:r>
            <a:r>
              <a:rPr lang="kk-KZ" sz="2000" smtClean="0">
                <a:solidFill>
                  <a:schemeClr val="tx1"/>
                </a:solidFill>
              </a:rPr>
              <a:t>8 – то же самое на казахском языке.</a:t>
            </a:r>
            <a:endParaRPr lang="ru-RU" sz="2000" smtClean="0">
              <a:solidFill>
                <a:schemeClr val="tx1"/>
              </a:solidFill>
            </a:endParaRPr>
          </a:p>
          <a:p>
            <a:pPr algn="just" eaLnBrk="1" hangingPunct="1"/>
            <a:r>
              <a:rPr lang="kk-KZ" sz="2000" smtClean="0">
                <a:solidFill>
                  <a:schemeClr val="tx1"/>
                </a:solidFill>
              </a:rPr>
              <a:t>Далее начиная с ячейки С10 и ниже вносятся наименования структурных подразделений организации на русском языке, а в ячейках </a:t>
            </a:r>
            <a:r>
              <a:rPr lang="en-US" sz="2000" smtClean="0">
                <a:solidFill>
                  <a:schemeClr val="tx1"/>
                </a:solidFill>
              </a:rPr>
              <a:t>D</a:t>
            </a:r>
            <a:r>
              <a:rPr lang="kk-KZ" sz="2000" smtClean="0">
                <a:solidFill>
                  <a:schemeClr val="tx1"/>
                </a:solidFill>
              </a:rPr>
              <a:t>10  и ниже – то же самое на казахском языке. При заполнении ячеек следует учитывать иерархию структуры организации, как того требует установленный порядок формирования номенклатуры дел (от вышестоящих структурных подразделений к нижестоящим, внутри одного уровня – по алфавиту). Шаблон позволяет вводить до 50 наименований структурных подразделений</a:t>
            </a:r>
            <a:endParaRPr lang="ru-RU" sz="2000" smtClean="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Рисунок 3"/>
          <p:cNvPicPr>
            <a:picLocks noChangeAspect="1" noChangeArrowheads="1"/>
          </p:cNvPicPr>
          <p:nvPr/>
        </p:nvPicPr>
        <p:blipFill>
          <a:blip r:embed="rId2"/>
          <a:srcRect r="32649" b="5086"/>
          <a:stretch>
            <a:fillRect/>
          </a:stretch>
        </p:blipFill>
        <p:spPr bwMode="auto">
          <a:xfrm>
            <a:off x="250825" y="260350"/>
            <a:ext cx="8893175" cy="6337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ctrTitle"/>
          </p:nvPr>
        </p:nvSpPr>
        <p:spPr>
          <a:xfrm>
            <a:off x="250825" y="188913"/>
            <a:ext cx="8642350" cy="1584325"/>
          </a:xfrm>
        </p:spPr>
        <p:txBody>
          <a:bodyPr/>
          <a:lstStyle/>
          <a:p>
            <a:pPr eaLnBrk="1" hangingPunct="1"/>
            <a:r>
              <a:rPr lang="kk-KZ" sz="3200" b="1" smtClean="0">
                <a:solidFill>
                  <a:srgbClr val="FF0000"/>
                </a:solidFill>
              </a:rPr>
              <a:t>Определение очередности внесения заголовков дел, предоставленных структурными подразделениями организации</a:t>
            </a:r>
            <a:endParaRPr lang="ru-RU" sz="3200" smtClean="0">
              <a:solidFill>
                <a:srgbClr val="FF0000"/>
              </a:solidFill>
            </a:endParaRPr>
          </a:p>
        </p:txBody>
      </p:sp>
      <p:sp>
        <p:nvSpPr>
          <p:cNvPr id="3" name="Подзаголовок 2"/>
          <p:cNvSpPr>
            <a:spLocks noGrp="1"/>
          </p:cNvSpPr>
          <p:nvPr>
            <p:ph type="subTitle" idx="1"/>
          </p:nvPr>
        </p:nvSpPr>
        <p:spPr>
          <a:xfrm>
            <a:off x="323850" y="1844675"/>
            <a:ext cx="8424863" cy="4537075"/>
          </a:xfrm>
        </p:spPr>
        <p:txBody>
          <a:bodyPr rtlCol="0">
            <a:normAutofit fontScale="77500" lnSpcReduction="20000"/>
          </a:bodyPr>
          <a:lstStyle/>
          <a:p>
            <a:pPr algn="l" eaLnBrk="1" fontAlgn="auto" hangingPunct="1">
              <a:spcAft>
                <a:spcPts val="0"/>
              </a:spcAft>
              <a:buFont typeface="Arial" pitchFamily="34" charset="0"/>
              <a:buNone/>
              <a:defRPr/>
            </a:pPr>
            <a:r>
              <a:rPr lang="kk-KZ" dirty="0">
                <a:solidFill>
                  <a:schemeClr val="tx1"/>
                </a:solidFill>
              </a:rPr>
              <a:t>Согласно требованиям п.122 «</a:t>
            </a:r>
            <a:r>
              <a:rPr lang="ru-RU" dirty="0">
                <a:solidFill>
                  <a:schemeClr val="tx1"/>
                </a:solidFill>
              </a:rPr>
              <a:t>Типовых правил документирования и управления документацией в государственных и негосударственных организациях</a:t>
            </a:r>
            <a:r>
              <a:rPr lang="kk-KZ" dirty="0">
                <a:solidFill>
                  <a:schemeClr val="tx1"/>
                </a:solidFill>
              </a:rPr>
              <a:t>», утвержденных Постановлением Правительства РК №1570 от 21.12.2011 года, </a:t>
            </a:r>
            <a:r>
              <a:rPr lang="kk-KZ" u="sng" dirty="0">
                <a:solidFill>
                  <a:schemeClr val="tx1"/>
                </a:solidFill>
              </a:rPr>
              <a:t>з</a:t>
            </a:r>
            <a:r>
              <a:rPr lang="ru-RU" u="sng" dirty="0" err="1">
                <a:solidFill>
                  <a:schemeClr val="tx1"/>
                </a:solidFill>
              </a:rPr>
              <a:t>аголовки</a:t>
            </a:r>
            <a:r>
              <a:rPr lang="ru-RU" u="sng" dirty="0">
                <a:solidFill>
                  <a:schemeClr val="tx1"/>
                </a:solidFill>
              </a:rPr>
              <a:t> дел внутри разделов номенклатуры располагаются в соответствии со степенью важности документов, составляющих дела, и их взаимосвязью</a:t>
            </a:r>
            <a:r>
              <a:rPr lang="ru-RU" dirty="0">
                <a:solidFill>
                  <a:schemeClr val="tx1"/>
                </a:solidFill>
              </a:rPr>
              <a:t>. </a:t>
            </a:r>
          </a:p>
          <a:p>
            <a:pPr algn="l" eaLnBrk="1" fontAlgn="auto" hangingPunct="1">
              <a:spcAft>
                <a:spcPts val="0"/>
              </a:spcAft>
              <a:buFont typeface="Arial" pitchFamily="34" charset="0"/>
              <a:buNone/>
              <a:defRPr/>
            </a:pPr>
            <a:r>
              <a:rPr lang="ru-RU" dirty="0">
                <a:solidFill>
                  <a:schemeClr val="tx1"/>
                </a:solidFill>
              </a:rPr>
              <a:t>Вначале располагаются заголовки дел, содержащих нормативную правовую документацию. При этом заголовки дел, содержащих постановления и приказы вышестоящих организаций, располагаются перед заголовками дел с приказами организации. Далее располагаются заголовки дел, содержащих плановые и отчетные документы.</a:t>
            </a:r>
          </a:p>
          <a:p>
            <a:pPr algn="l" eaLnBrk="1" fontAlgn="auto" hangingPunct="1">
              <a:spcAft>
                <a:spcPts val="0"/>
              </a:spcAft>
              <a:buFont typeface="Arial" pitchFamily="34" charset="0"/>
              <a:buNone/>
              <a:defRPr/>
            </a:pPr>
            <a:endParaRPr lang="ru-RU"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813"/>
            <a:ext cx="8229600" cy="5721350"/>
          </a:xfrm>
        </p:spPr>
        <p:txBody>
          <a:bodyPr rtlCol="0">
            <a:normAutofit fontScale="85000" lnSpcReduction="10000"/>
          </a:bodyPr>
          <a:lstStyle/>
          <a:p>
            <a:pPr eaLnBrk="1" fontAlgn="auto" hangingPunct="1">
              <a:spcAft>
                <a:spcPts val="0"/>
              </a:spcAft>
              <a:buFont typeface="Arial" pitchFamily="34" charset="0"/>
              <a:buChar char="•"/>
              <a:defRPr/>
            </a:pPr>
            <a:r>
              <a:rPr lang="ru-RU" dirty="0" smtClean="0"/>
              <a:t>Проекты распорядительных документов и другие документы по их подготовке, изменения к планам, основания к приказам помещаются в номенклатуре дел вслед за соответствующими основными документами.</a:t>
            </a:r>
          </a:p>
          <a:p>
            <a:pPr eaLnBrk="1" fontAlgn="auto" hangingPunct="1">
              <a:spcAft>
                <a:spcPts val="0"/>
              </a:spcAft>
              <a:buFont typeface="Arial" pitchFamily="34" charset="0"/>
              <a:buChar char="•"/>
              <a:defRPr/>
            </a:pPr>
            <a:r>
              <a:rPr lang="ru-RU" dirty="0" smtClean="0"/>
              <a:t>Заголовки дел, заведенных по географическому и корреспондентскому признакам, вносятся в номенклатуру дел по алфавиту географических названий и корреспондентов.</a:t>
            </a:r>
          </a:p>
          <a:p>
            <a:pPr eaLnBrk="1" fontAlgn="auto" hangingPunct="1">
              <a:spcAft>
                <a:spcPts val="0"/>
              </a:spcAft>
              <a:buFont typeface="Arial" pitchFamily="34" charset="0"/>
              <a:buChar char="•"/>
              <a:defRPr/>
            </a:pPr>
            <a:r>
              <a:rPr lang="kk-KZ" dirty="0" smtClean="0"/>
              <a:t>В </a:t>
            </a:r>
            <a:r>
              <a:rPr lang="kk-KZ" dirty="0"/>
              <a:t>связи с вышеизложенным, перед тем как начать работу с шаблоном, Вам необходимо определить очередность внесения заголовков дел внутри каждого структурного подразделения. Только после этого можете приступить к заполнению шаблона.</a:t>
            </a:r>
            <a:endParaRPr lang="ru-RU" dirty="0"/>
          </a:p>
          <a:p>
            <a:pPr eaLnBrk="1" fontAlgn="auto" hangingPunct="1">
              <a:spcAft>
                <a:spcPts val="0"/>
              </a:spcAft>
              <a:buFont typeface="Arial" pitchFamily="34" charset="0"/>
              <a:buChar char="•"/>
              <a:defRPr/>
            </a:pP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TotalTime>
  <Words>2017</Words>
  <Application>Microsoft Office PowerPoint</Application>
  <PresentationFormat>Экран (4:3)</PresentationFormat>
  <Paragraphs>133</Paragraphs>
  <Slides>23</Slides>
  <Notes>0</Notes>
  <HiddenSlides>0</HiddenSlides>
  <MMClips>0</MMClips>
  <ScaleCrop>false</ScaleCrop>
  <HeadingPairs>
    <vt:vector size="6" baseType="variant">
      <vt:variant>
        <vt:lpstr>Использованные шрифты</vt:lpstr>
      </vt:variant>
      <vt:variant>
        <vt:i4>4</vt:i4>
      </vt:variant>
      <vt:variant>
        <vt:lpstr>Шаблон оформления</vt:lpstr>
      </vt:variant>
      <vt:variant>
        <vt:i4>1</vt:i4>
      </vt:variant>
      <vt:variant>
        <vt:lpstr>Заголовки слайдов</vt:lpstr>
      </vt:variant>
      <vt:variant>
        <vt:i4>23</vt:i4>
      </vt:variant>
    </vt:vector>
  </HeadingPairs>
  <TitlesOfParts>
    <vt:vector size="28" baseType="lpstr">
      <vt:lpstr>Arial</vt:lpstr>
      <vt:lpstr>Calibri</vt:lpstr>
      <vt:lpstr>Arial Unicode MS</vt:lpstr>
      <vt:lpstr>Times New Roman</vt:lpstr>
      <vt:lpstr>Тема Office</vt:lpstr>
      <vt:lpstr>Тема лекции:</vt:lpstr>
      <vt:lpstr>Для чего предназначен шаблон?</vt:lpstr>
      <vt:lpstr>Для кого предназначен?</vt:lpstr>
      <vt:lpstr>Преимущества использования</vt:lpstr>
      <vt:lpstr>Этапы заполнения шаблона</vt:lpstr>
      <vt:lpstr>Введение справочных данных</vt:lpstr>
      <vt:lpstr>Слайд 7</vt:lpstr>
      <vt:lpstr>Определение очередности внесения заголовков дел, предоставленных структурными подразделениями организации</vt:lpstr>
      <vt:lpstr>Слайд 9</vt:lpstr>
      <vt:lpstr>Слайд 10</vt:lpstr>
      <vt:lpstr>Систематизация представленной номенклатуры отдела</vt:lpstr>
      <vt:lpstr>Поиск и внесение заголовков дел в разрезе структурных подразделений</vt:lpstr>
      <vt:lpstr>Слайд 13</vt:lpstr>
      <vt:lpstr>Способ  №1</vt:lpstr>
      <vt:lpstr>Слайд 15</vt:lpstr>
      <vt:lpstr>Способ  №2</vt:lpstr>
      <vt:lpstr>Слайд 17</vt:lpstr>
      <vt:lpstr>Корректировка заголовков дел </vt:lpstr>
      <vt:lpstr>Слайд 19</vt:lpstr>
      <vt:lpstr>Слайд 20</vt:lpstr>
      <vt:lpstr>Слайд 21</vt:lpstr>
      <vt:lpstr>Слайд 22</vt:lpstr>
      <vt:lpstr>Слайд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dc:title>
  <dc:creator>RePack by SPecialiST</dc:creator>
  <cp:lastModifiedBy>Айгуль</cp:lastModifiedBy>
  <cp:revision>51</cp:revision>
  <dcterms:created xsi:type="dcterms:W3CDTF">2013-11-06T05:27:10Z</dcterms:created>
  <dcterms:modified xsi:type="dcterms:W3CDTF">2014-03-23T13:00:06Z</dcterms:modified>
</cp:coreProperties>
</file>